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744" r:id="rId2"/>
  </p:sldMasterIdLst>
  <p:notesMasterIdLst>
    <p:notesMasterId r:id="rId72"/>
  </p:notesMasterIdLst>
  <p:handoutMasterIdLst>
    <p:handoutMasterId r:id="rId73"/>
  </p:handoutMasterIdLst>
  <p:sldIdLst>
    <p:sldId id="256" r:id="rId3"/>
    <p:sldId id="301" r:id="rId4"/>
    <p:sldId id="306" r:id="rId5"/>
    <p:sldId id="307" r:id="rId6"/>
    <p:sldId id="308" r:id="rId7"/>
    <p:sldId id="309" r:id="rId8"/>
    <p:sldId id="302" r:id="rId9"/>
    <p:sldId id="303" r:id="rId10"/>
    <p:sldId id="312" r:id="rId11"/>
    <p:sldId id="304" r:id="rId12"/>
    <p:sldId id="313" r:id="rId13"/>
    <p:sldId id="305" r:id="rId14"/>
    <p:sldId id="276" r:id="rId15"/>
    <p:sldId id="295" r:id="rId16"/>
    <p:sldId id="315" r:id="rId17"/>
    <p:sldId id="314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6" r:id="rId28"/>
    <p:sldId id="327" r:id="rId29"/>
    <p:sldId id="328" r:id="rId30"/>
    <p:sldId id="331" r:id="rId31"/>
    <p:sldId id="329" r:id="rId32"/>
    <p:sldId id="330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58" r:id="rId42"/>
    <p:sldId id="296" r:id="rId43"/>
    <p:sldId id="289" r:id="rId44"/>
    <p:sldId id="340" r:id="rId45"/>
    <p:sldId id="341" r:id="rId46"/>
    <p:sldId id="342" r:id="rId47"/>
    <p:sldId id="343" r:id="rId48"/>
    <p:sldId id="344" r:id="rId49"/>
    <p:sldId id="345" r:id="rId50"/>
    <p:sldId id="359" r:id="rId51"/>
    <p:sldId id="277" r:id="rId52"/>
    <p:sldId id="298" r:id="rId53"/>
    <p:sldId id="361" r:id="rId54"/>
    <p:sldId id="297" r:id="rId55"/>
    <p:sldId id="347" r:id="rId56"/>
    <p:sldId id="346" r:id="rId57"/>
    <p:sldId id="282" r:id="rId58"/>
    <p:sldId id="349" r:id="rId59"/>
    <p:sldId id="348" r:id="rId60"/>
    <p:sldId id="350" r:id="rId61"/>
    <p:sldId id="351" r:id="rId62"/>
    <p:sldId id="352" r:id="rId63"/>
    <p:sldId id="353" r:id="rId64"/>
    <p:sldId id="360" r:id="rId65"/>
    <p:sldId id="362" r:id="rId66"/>
    <p:sldId id="354" r:id="rId67"/>
    <p:sldId id="355" r:id="rId68"/>
    <p:sldId id="356" r:id="rId69"/>
    <p:sldId id="357" r:id="rId70"/>
    <p:sldId id="363" r:id="rId71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1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B7D7B-6809-444F-926A-53973E537184}" type="datetimeFigureOut">
              <a:rPr lang="sv-SE" smtClean="0"/>
              <a:t>2013-03-23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F43B0-79D8-8F4C-80CF-DB6F0FD4FB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0011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8730A-CDC4-4972-B24D-6CB8292C153D}" type="datetimeFigureOut">
              <a:rPr lang="sv-SE" smtClean="0"/>
              <a:t>2013-03-23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F96A3-E940-41B5-92E9-363F6CD46A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134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Networking</a:t>
            </a:r>
            <a:r>
              <a:rPr lang="sv-SE" dirty="0" smtClean="0"/>
              <a:t> - a </a:t>
            </a:r>
            <a:r>
              <a:rPr lang="sv-SE" dirty="0" err="1" smtClean="0"/>
              <a:t>wide</a:t>
            </a:r>
            <a:r>
              <a:rPr lang="sv-SE" dirty="0" smtClean="0"/>
              <a:t> support </a:t>
            </a:r>
            <a:r>
              <a:rPr lang="sv-SE" dirty="0" err="1" smtClean="0"/>
              <a:t>among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stakeholders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line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swedish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model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6A3-E940-41B5-92E9-363F6CD46AE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1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 national IUFRO Member working group, built upon the IUFRO Member Organizations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New members:</a:t>
            </a:r>
            <a:r>
              <a:rPr lang="en-US" baseline="0" dirty="0" smtClean="0"/>
              <a:t> e.g. </a:t>
            </a:r>
            <a:r>
              <a:rPr lang="en-US" baseline="0" dirty="0" err="1" smtClean="0"/>
              <a:t>Umeå</a:t>
            </a:r>
            <a:r>
              <a:rPr lang="en-US" baseline="0" dirty="0" smtClean="0"/>
              <a:t> and Gothenburg </a:t>
            </a:r>
            <a:r>
              <a:rPr lang="en-US" baseline="0" dirty="0" err="1" smtClean="0"/>
              <a:t>univ</a:t>
            </a:r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6A3-E940-41B5-92E9-363F6CD46AE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23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Sid 16 i </a:t>
            </a:r>
            <a:r>
              <a:rPr lang="sv-SE" dirty="0" err="1" smtClean="0"/>
              <a:t>biddet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6A3-E940-41B5-92E9-363F6CD46AE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755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B416F9-57D9-4025-AC39-1A1CED1EA5A5}" type="slidenum">
              <a:rPr lang="sv-SE" sz="1200" smtClean="0"/>
              <a:pPr eaLnBrk="1" hangingPunct="1"/>
              <a:t>51</a:t>
            </a:fld>
            <a:endParaRPr lang="sv-SE" sz="12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13400F-9852-4B2C-947E-3FB245207F2A}" type="slidenum">
              <a:rPr lang="sv-SE" sz="1200" smtClean="0"/>
              <a:pPr eaLnBrk="1" hangingPunct="1"/>
              <a:t>3</a:t>
            </a:fld>
            <a:endParaRPr lang="sv-SE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93C692-11AA-4B06-B9FF-B7B4D5CD89D6}" type="slidenum">
              <a:rPr lang="sv-SE" sz="1200" smtClean="0"/>
              <a:pPr eaLnBrk="1" hangingPunct="1"/>
              <a:t>4</a:t>
            </a:fld>
            <a:endParaRPr lang="sv-SE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E46AA-A89E-4561-9369-6308FACB5D99}" type="slidenum">
              <a:rPr lang="sv-SE" sz="1200" smtClean="0"/>
              <a:pPr eaLnBrk="1" hangingPunct="1"/>
              <a:t>5</a:t>
            </a:fld>
            <a:endParaRPr lang="sv-SE" sz="120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9BCFC8-74A0-4050-87C1-91B3418D618C}" type="slidenum">
              <a:rPr lang="sv-SE" sz="1200" smtClean="0"/>
              <a:pPr eaLnBrk="1" hangingPunct="1"/>
              <a:t>6</a:t>
            </a:fld>
            <a:endParaRPr lang="sv-SE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 national IUFRO Member working group, built upon the IUFRO Member Organizations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New members:</a:t>
            </a:r>
            <a:r>
              <a:rPr lang="en-US" baseline="0" dirty="0" smtClean="0"/>
              <a:t> e.g. </a:t>
            </a:r>
            <a:r>
              <a:rPr lang="en-US" baseline="0" dirty="0" err="1" smtClean="0"/>
              <a:t>Umeå</a:t>
            </a:r>
            <a:r>
              <a:rPr lang="en-US" baseline="0" dirty="0" smtClean="0"/>
              <a:t> and Gothenburg </a:t>
            </a:r>
            <a:r>
              <a:rPr lang="en-US" baseline="0" dirty="0" err="1" smtClean="0"/>
              <a:t>univ</a:t>
            </a:r>
            <a:endParaRPr lang="en-US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6A3-E940-41B5-92E9-363F6CD46AE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23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75E050-8F90-4D4C-9C91-0B8794E77456}" type="slidenum">
              <a:rPr lang="sv-SE" sz="1200"/>
              <a:pPr eaLnBrk="1" hangingPunct="1"/>
              <a:t>8</a:t>
            </a:fld>
            <a:endParaRPr lang="sv-S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Secretariat for International Forestry Issues (SIFI) is coordinating the application process in collaboration with the</a:t>
            </a:r>
          </a:p>
          <a:p>
            <a:r>
              <a:rPr lang="en-US" dirty="0" smtClean="0"/>
              <a:t>Swedish University of Agricultural Sciences (SLU) </a:t>
            </a:r>
          </a:p>
          <a:p>
            <a:r>
              <a:rPr lang="en-US" dirty="0" smtClean="0"/>
              <a:t>and the City of Stockholm.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6A3-E940-41B5-92E9-363F6CD46AE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1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Secretariat for International Forestry Issues (SIFI) is coordinating the application process in collaboration with the</a:t>
            </a:r>
          </a:p>
          <a:p>
            <a:r>
              <a:rPr lang="en-US" dirty="0" smtClean="0"/>
              <a:t>Swedish University of Agricultural Sciences (SLU) </a:t>
            </a:r>
          </a:p>
          <a:p>
            <a:r>
              <a:rPr lang="en-US" dirty="0" smtClean="0"/>
              <a:t>and the City of Stockholm.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6A3-E940-41B5-92E9-363F6CD46AE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1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UFRO_WC2019_Utkast_1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22" y="1536284"/>
            <a:ext cx="4398887" cy="439888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3"/>
          <a:srcRect l="5171" r="6451" b="67089"/>
          <a:stretch/>
        </p:blipFill>
        <p:spPr>
          <a:xfrm>
            <a:off x="0" y="5321451"/>
            <a:ext cx="9144000" cy="1536550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0" y="0"/>
            <a:ext cx="9144000" cy="1536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>
                <a:noFill/>
              </a:ln>
            </a:endParaRPr>
          </a:p>
        </p:txBody>
      </p:sp>
      <p:pic>
        <p:nvPicPr>
          <p:cNvPr id="11" name="Bildobjekt 10" descr="slu_logo_hake_rg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98900" cy="1739900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15" y="6333040"/>
            <a:ext cx="550932" cy="439659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10" y="6382805"/>
            <a:ext cx="872539" cy="352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Bildobjekt 2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77" y="6341984"/>
            <a:ext cx="798534" cy="361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27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gen logoty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992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060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Tia Eriksson                                                      march 2013</a:t>
            </a:r>
          </a:p>
        </p:txBody>
      </p:sp>
    </p:spTree>
    <p:extLst>
      <p:ext uri="{BB962C8B-B14F-4D97-AF65-F5344CB8AC3E}">
        <p14:creationId xmlns:p14="http://schemas.microsoft.com/office/powerpoint/2010/main" val="3539634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UFRO_WC2019_Utkast_1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22" y="1536284"/>
            <a:ext cx="4398887" cy="439888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3"/>
          <a:srcRect l="5171" r="6451" b="67089"/>
          <a:stretch/>
        </p:blipFill>
        <p:spPr>
          <a:xfrm>
            <a:off x="0" y="5321451"/>
            <a:ext cx="9144000" cy="1536550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0" y="0"/>
            <a:ext cx="9144000" cy="1536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Bildobjekt 10" descr="slu_logo_hake_rg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98900" cy="1739900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15" y="6333040"/>
            <a:ext cx="550932" cy="439659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10" y="6382805"/>
            <a:ext cx="872539" cy="352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Bildobjekt 2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77" y="6341984"/>
            <a:ext cx="798534" cy="361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244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643414" y="2294194"/>
            <a:ext cx="7826172" cy="1999225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>
              <a:solidFill>
                <a:srgbClr val="86868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5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74414" y="1450350"/>
            <a:ext cx="7795172" cy="802388"/>
          </a:xfrm>
        </p:spPr>
        <p:txBody>
          <a:bodyPr/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74414" y="2313909"/>
            <a:ext cx="7795172" cy="3812254"/>
          </a:xfrm>
        </p:spPr>
        <p:txBody>
          <a:bodyPr/>
          <a:lstStyle/>
          <a:p>
            <a:pPr lvl="0"/>
            <a:r>
              <a:rPr lang="sv-SE" dirty="0" smtClean="0"/>
              <a:t>Klicka här för att ändra brödtexten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>
              <a:solidFill>
                <a:srgbClr val="86868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72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74414" y="2316285"/>
            <a:ext cx="3821386" cy="393768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att ändra brödtexten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idx="12" hasCustomPrompt="1"/>
          </p:nvPr>
        </p:nvSpPr>
        <p:spPr>
          <a:xfrm>
            <a:off x="4648200" y="2316285"/>
            <a:ext cx="3821386" cy="3937684"/>
          </a:xfrm>
        </p:spPr>
        <p:txBody>
          <a:bodyPr/>
          <a:lstStyle/>
          <a:p>
            <a:pPr lvl="0"/>
            <a:r>
              <a:rPr lang="sv-SE" dirty="0" smtClean="0"/>
              <a:t>Klicka här för att ändra brödtexten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 hasCustomPrompt="1"/>
          </p:nvPr>
        </p:nvSpPr>
        <p:spPr>
          <a:xfrm>
            <a:off x="674414" y="1450350"/>
            <a:ext cx="7795172" cy="802388"/>
          </a:xfrm>
        </p:spPr>
        <p:txBody>
          <a:bodyPr/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>
              <a:solidFill>
                <a:srgbClr val="86868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86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674414" y="2321034"/>
            <a:ext cx="7795172" cy="3678621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4414" y="6068685"/>
            <a:ext cx="7795172" cy="281316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Arial"/>
                <a:cs typeface="Arial"/>
              </a:defRPr>
            </a:lvl1pPr>
            <a:lvl2pPr>
              <a:defRPr sz="1600" b="0" i="0">
                <a:latin typeface="Arial Narrow"/>
                <a:cs typeface="Arial Narrow"/>
              </a:defRPr>
            </a:lvl2pPr>
            <a:lvl3pPr>
              <a:defRPr sz="1600" b="0" i="0">
                <a:latin typeface="Arial Narrow"/>
                <a:cs typeface="Arial Narrow"/>
              </a:defRPr>
            </a:lvl3pPr>
            <a:lvl4pPr>
              <a:defRPr sz="1600" b="0" i="0">
                <a:latin typeface="Arial Narrow"/>
                <a:cs typeface="Arial Narrow"/>
              </a:defRPr>
            </a:lvl4pPr>
            <a:lvl5pPr>
              <a:defRPr sz="1600" b="0" i="0">
                <a:latin typeface="Arial Narrow"/>
                <a:cs typeface="Arial Narrow"/>
              </a:defRPr>
            </a:lvl5pPr>
          </a:lstStyle>
          <a:p>
            <a:pPr lvl="0"/>
            <a:r>
              <a:rPr lang="sv-SE" dirty="0" smtClean="0"/>
              <a:t>Bildtext</a:t>
            </a:r>
          </a:p>
        </p:txBody>
      </p:sp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674414" y="1450350"/>
            <a:ext cx="7795172" cy="802388"/>
          </a:xfrm>
        </p:spPr>
        <p:txBody>
          <a:bodyPr/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7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674414" y="1206066"/>
            <a:ext cx="7795172" cy="4767313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7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4414" y="6051166"/>
            <a:ext cx="7795172" cy="263799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Arial"/>
                <a:cs typeface="Arial"/>
              </a:defRPr>
            </a:lvl1pPr>
            <a:lvl2pPr>
              <a:defRPr sz="1600" b="0" i="0">
                <a:latin typeface="Arial Narrow"/>
                <a:cs typeface="Arial Narrow"/>
              </a:defRPr>
            </a:lvl2pPr>
            <a:lvl3pPr>
              <a:defRPr sz="1600" b="0" i="0">
                <a:latin typeface="Arial Narrow"/>
                <a:cs typeface="Arial Narrow"/>
              </a:defRPr>
            </a:lvl3pPr>
            <a:lvl4pPr>
              <a:defRPr sz="1600" b="0" i="0">
                <a:latin typeface="Arial Narrow"/>
                <a:cs typeface="Arial Narrow"/>
              </a:defRPr>
            </a:lvl4pPr>
            <a:lvl5pPr>
              <a:defRPr sz="1600" b="0" i="0">
                <a:latin typeface="Arial Narrow"/>
                <a:cs typeface="Arial Narrow"/>
              </a:defRPr>
            </a:lvl5pPr>
          </a:lstStyle>
          <a:p>
            <a:pPr lvl="0"/>
            <a:r>
              <a:rPr lang="sv-SE" dirty="0" smtClean="0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3820064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621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643414" y="2294194"/>
            <a:ext cx="7826172" cy="1999225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791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161821" y="160996"/>
            <a:ext cx="8820358" cy="5804816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2" name="Rektangel 1"/>
          <p:cNvSpPr/>
          <p:nvPr userDrawn="1"/>
        </p:nvSpPr>
        <p:spPr>
          <a:xfrm>
            <a:off x="0" y="5965812"/>
            <a:ext cx="9144000" cy="892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Bildobjekt 3" descr="IUFRO_WC2019_Utkast_1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6039250"/>
            <a:ext cx="721423" cy="72142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83" y="6344568"/>
            <a:ext cx="461413" cy="37458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30" y="6389122"/>
            <a:ext cx="743398" cy="30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00" y="6344568"/>
            <a:ext cx="718379" cy="32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035" y="6207941"/>
            <a:ext cx="632171" cy="632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093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674414" y="3761993"/>
            <a:ext cx="3802640" cy="239078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8" name="Platshållare för bild 13"/>
          <p:cNvSpPr>
            <a:spLocks noGrp="1"/>
          </p:cNvSpPr>
          <p:nvPr>
            <p:ph type="pic" sz="quarter" idx="16"/>
          </p:nvPr>
        </p:nvSpPr>
        <p:spPr>
          <a:xfrm>
            <a:off x="4677999" y="3770259"/>
            <a:ext cx="3791587" cy="2382513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9" name="Platshållare för bild 13"/>
          <p:cNvSpPr>
            <a:spLocks noGrp="1"/>
          </p:cNvSpPr>
          <p:nvPr>
            <p:ph type="pic" sz="quarter" idx="18"/>
          </p:nvPr>
        </p:nvSpPr>
        <p:spPr>
          <a:xfrm>
            <a:off x="674414" y="1206068"/>
            <a:ext cx="3802640" cy="2390780"/>
          </a:xfrm>
        </p:spPr>
        <p:txBody>
          <a:bodyPr/>
          <a:lstStyle/>
          <a:p>
            <a:r>
              <a:rPr lang="sv-SE" dirty="0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10" name="Platshållare för bild 13"/>
          <p:cNvSpPr>
            <a:spLocks noGrp="1"/>
          </p:cNvSpPr>
          <p:nvPr>
            <p:ph type="pic" sz="quarter" idx="19"/>
          </p:nvPr>
        </p:nvSpPr>
        <p:spPr>
          <a:xfrm>
            <a:off x="4677999" y="1214334"/>
            <a:ext cx="3791587" cy="2382513"/>
          </a:xfrm>
        </p:spPr>
        <p:txBody>
          <a:bodyPr/>
          <a:lstStyle/>
          <a:p>
            <a:r>
              <a:rPr lang="sv-SE" dirty="0" smtClean="0"/>
              <a:t>Dra bilden till platshållaren eller klicka på ikonen för att lägga till 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6533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>
              <a:solidFill>
                <a:srgbClr val="86868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42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gen logoty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63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74414" y="1450350"/>
            <a:ext cx="7795172" cy="802388"/>
          </a:xfrm>
        </p:spPr>
        <p:txBody>
          <a:bodyPr/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74414" y="2313909"/>
            <a:ext cx="7795172" cy="3812254"/>
          </a:xfrm>
        </p:spPr>
        <p:txBody>
          <a:bodyPr/>
          <a:lstStyle/>
          <a:p>
            <a:pPr lvl="0"/>
            <a:r>
              <a:rPr lang="sv-SE" dirty="0" smtClean="0"/>
              <a:t>Klicka här för att ändra brödtexten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058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74414" y="2316285"/>
            <a:ext cx="3821386" cy="393768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att ändra brödtexten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idx="12" hasCustomPrompt="1"/>
          </p:nvPr>
        </p:nvSpPr>
        <p:spPr>
          <a:xfrm>
            <a:off x="4648200" y="2316285"/>
            <a:ext cx="3821386" cy="3937684"/>
          </a:xfrm>
        </p:spPr>
        <p:txBody>
          <a:bodyPr/>
          <a:lstStyle/>
          <a:p>
            <a:pPr lvl="0"/>
            <a:r>
              <a:rPr lang="sv-SE" dirty="0" smtClean="0"/>
              <a:t>Klicka här för att ändra brödtexten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11" name="Rubrik 1"/>
          <p:cNvSpPr>
            <a:spLocks noGrp="1"/>
          </p:cNvSpPr>
          <p:nvPr>
            <p:ph type="title" hasCustomPrompt="1"/>
          </p:nvPr>
        </p:nvSpPr>
        <p:spPr>
          <a:xfrm>
            <a:off x="674414" y="1450350"/>
            <a:ext cx="7795172" cy="802388"/>
          </a:xfrm>
        </p:spPr>
        <p:txBody>
          <a:bodyPr/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667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674414" y="2321034"/>
            <a:ext cx="7795172" cy="3678621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4414" y="6068685"/>
            <a:ext cx="7795172" cy="281316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Arial"/>
                <a:cs typeface="Arial"/>
              </a:defRPr>
            </a:lvl1pPr>
            <a:lvl2pPr>
              <a:defRPr sz="1600" b="0" i="0">
                <a:latin typeface="Arial Narrow"/>
                <a:cs typeface="Arial Narrow"/>
              </a:defRPr>
            </a:lvl2pPr>
            <a:lvl3pPr>
              <a:defRPr sz="1600" b="0" i="0">
                <a:latin typeface="Arial Narrow"/>
                <a:cs typeface="Arial Narrow"/>
              </a:defRPr>
            </a:lvl3pPr>
            <a:lvl4pPr>
              <a:defRPr sz="1600" b="0" i="0">
                <a:latin typeface="Arial Narrow"/>
                <a:cs typeface="Arial Narrow"/>
              </a:defRPr>
            </a:lvl4pPr>
            <a:lvl5pPr>
              <a:defRPr sz="1600" b="0" i="0">
                <a:latin typeface="Arial Narrow"/>
                <a:cs typeface="Arial Narrow"/>
              </a:defRPr>
            </a:lvl5pPr>
          </a:lstStyle>
          <a:p>
            <a:pPr lvl="0"/>
            <a:r>
              <a:rPr lang="sv-SE" dirty="0" smtClean="0"/>
              <a:t>Bildtext</a:t>
            </a:r>
          </a:p>
        </p:txBody>
      </p:sp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674414" y="1450350"/>
            <a:ext cx="7795172" cy="802388"/>
          </a:xfrm>
        </p:spPr>
        <p:txBody>
          <a:bodyPr/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1749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674414" y="1206066"/>
            <a:ext cx="7795172" cy="4767313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7" name="Platshållare för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4414" y="6051166"/>
            <a:ext cx="7795172" cy="263799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Arial"/>
                <a:cs typeface="Arial"/>
              </a:defRPr>
            </a:lvl1pPr>
            <a:lvl2pPr>
              <a:defRPr sz="1600" b="0" i="0">
                <a:latin typeface="Arial Narrow"/>
                <a:cs typeface="Arial Narrow"/>
              </a:defRPr>
            </a:lvl2pPr>
            <a:lvl3pPr>
              <a:defRPr sz="1600" b="0" i="0">
                <a:latin typeface="Arial Narrow"/>
                <a:cs typeface="Arial Narrow"/>
              </a:defRPr>
            </a:lvl3pPr>
            <a:lvl4pPr>
              <a:defRPr sz="1600" b="0" i="0">
                <a:latin typeface="Arial Narrow"/>
                <a:cs typeface="Arial Narrow"/>
              </a:defRPr>
            </a:lvl4pPr>
            <a:lvl5pPr>
              <a:defRPr sz="1600" b="0" i="0">
                <a:latin typeface="Arial Narrow"/>
                <a:cs typeface="Arial Narrow"/>
              </a:defRPr>
            </a:lvl5pPr>
          </a:lstStyle>
          <a:p>
            <a:pPr lvl="0"/>
            <a:r>
              <a:rPr lang="sv-SE" dirty="0" smtClean="0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1186116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632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13"/>
          <p:cNvSpPr>
            <a:spLocks noGrp="1"/>
          </p:cNvSpPr>
          <p:nvPr>
            <p:ph type="pic" sz="quarter" idx="15"/>
          </p:nvPr>
        </p:nvSpPr>
        <p:spPr>
          <a:xfrm>
            <a:off x="674414" y="3761993"/>
            <a:ext cx="3802640" cy="239078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8" name="Platshållare för bild 13"/>
          <p:cNvSpPr>
            <a:spLocks noGrp="1"/>
          </p:cNvSpPr>
          <p:nvPr>
            <p:ph type="pic" sz="quarter" idx="16"/>
          </p:nvPr>
        </p:nvSpPr>
        <p:spPr>
          <a:xfrm>
            <a:off x="4677999" y="3770259"/>
            <a:ext cx="3791587" cy="2382513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9" name="Platshållare för bild 13"/>
          <p:cNvSpPr>
            <a:spLocks noGrp="1"/>
          </p:cNvSpPr>
          <p:nvPr>
            <p:ph type="pic" sz="quarter" idx="18"/>
          </p:nvPr>
        </p:nvSpPr>
        <p:spPr>
          <a:xfrm>
            <a:off x="674414" y="1206068"/>
            <a:ext cx="3802640" cy="2390780"/>
          </a:xfrm>
        </p:spPr>
        <p:txBody>
          <a:bodyPr/>
          <a:lstStyle/>
          <a:p>
            <a:r>
              <a:rPr lang="sv-SE" dirty="0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10" name="Platshållare för bild 13"/>
          <p:cNvSpPr>
            <a:spLocks noGrp="1"/>
          </p:cNvSpPr>
          <p:nvPr>
            <p:ph type="pic" sz="quarter" idx="19"/>
          </p:nvPr>
        </p:nvSpPr>
        <p:spPr>
          <a:xfrm>
            <a:off x="4677999" y="1214334"/>
            <a:ext cx="3791587" cy="2382513"/>
          </a:xfrm>
        </p:spPr>
        <p:txBody>
          <a:bodyPr/>
          <a:lstStyle/>
          <a:p>
            <a:r>
              <a:rPr lang="sv-SE" dirty="0" smtClean="0"/>
              <a:t>Dra bilden till platshållaren eller klicka på ikonen för att lägga till 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6812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226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74414" y="1335049"/>
            <a:ext cx="7795172" cy="11430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74414" y="2542766"/>
            <a:ext cx="7795172" cy="361454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på brödtexten</a:t>
            </a:r>
          </a:p>
          <a:p>
            <a:pPr lvl="1"/>
            <a:r>
              <a:rPr lang="sv-SE" dirty="0" smtClean="0"/>
              <a:t>Nivå tvåa</a:t>
            </a:r>
          </a:p>
          <a:p>
            <a:pPr lvl="2"/>
            <a:r>
              <a:rPr lang="sv-SE" dirty="0" smtClean="0"/>
              <a:t>Nivå trea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0" y="6428963"/>
            <a:ext cx="320448" cy="255727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07" y="6462354"/>
            <a:ext cx="507511" cy="20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20" y="6439912"/>
            <a:ext cx="464466" cy="21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93" y="6338969"/>
            <a:ext cx="431578" cy="431578"/>
          </a:xfrm>
          <a:prstGeom prst="rect">
            <a:avLst/>
          </a:prstGeom>
        </p:spPr>
      </p:pic>
      <p:pic>
        <p:nvPicPr>
          <p:cNvPr id="16" name="Bildobjekt 15" descr="IUFRO_WC2019_Utkast_1.psd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2" y="214163"/>
            <a:ext cx="882084" cy="882084"/>
          </a:xfrm>
          <a:prstGeom prst="rect">
            <a:avLst/>
          </a:prstGeom>
        </p:spPr>
      </p:pic>
      <p:sp>
        <p:nvSpPr>
          <p:cNvPr id="4" name="textruta 3"/>
          <p:cNvSpPr txBox="1"/>
          <p:nvPr userDrawn="1"/>
        </p:nvSpPr>
        <p:spPr>
          <a:xfrm>
            <a:off x="4035550" y="6430583"/>
            <a:ext cx="2266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 smtClean="0">
                <a:solidFill>
                  <a:schemeClr val="accent1"/>
                </a:solidFill>
              </a:rPr>
              <a:t>Stockholm |</a:t>
            </a:r>
            <a:r>
              <a:rPr lang="sv-SE" sz="1000" b="1" baseline="0" dirty="0" smtClean="0">
                <a:solidFill>
                  <a:schemeClr val="accent1"/>
                </a:solidFill>
              </a:rPr>
              <a:t> World Congress 2019</a:t>
            </a:r>
            <a:endParaRPr lang="sv-SE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5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9" r:id="rId2"/>
    <p:sldLayoutId id="2147483731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0" algn="l" defTabSz="35718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Font typeface="Lucida Grande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1200" marR="0" indent="0" algn="l" defTabSz="4572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Arial"/>
        <a:buNone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284400" algn="l" defTabSz="457200" rtl="0" eaLnBrk="1" latinLnBrk="0" hangingPunct="1">
        <a:spcBef>
          <a:spcPct val="20000"/>
        </a:spcBef>
        <a:buClrTx/>
        <a:buFont typeface="Arial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74414" y="1335049"/>
            <a:ext cx="7795172" cy="11430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74414" y="2542766"/>
            <a:ext cx="7795172" cy="361454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på brödtexten</a:t>
            </a:r>
          </a:p>
          <a:p>
            <a:pPr lvl="1"/>
            <a:r>
              <a:rPr lang="sv-SE" dirty="0" smtClean="0"/>
              <a:t>Nivå tvåa</a:t>
            </a:r>
          </a:p>
          <a:p>
            <a:pPr lvl="2"/>
            <a:r>
              <a:rPr lang="sv-SE" dirty="0" smtClean="0"/>
              <a:t>Nivå trea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4414" y="6338748"/>
            <a:ext cx="285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6"/>
                </a:solidFill>
              </a:defRPr>
            </a:lvl1pPr>
          </a:lstStyle>
          <a:p>
            <a:endParaRPr lang="sv-SE" dirty="0">
              <a:solidFill>
                <a:srgbClr val="868688"/>
              </a:solidFill>
              <a:latin typeface="Arial"/>
            </a:endParaRP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0" y="6428963"/>
            <a:ext cx="320448" cy="255727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07" y="6462354"/>
            <a:ext cx="507511" cy="20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20" y="6439912"/>
            <a:ext cx="464466" cy="21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93" y="6338969"/>
            <a:ext cx="431578" cy="43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ildobjekt 15" descr="IUFRO_WC2019_Utkast_1.psd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2" y="214163"/>
            <a:ext cx="882084" cy="882084"/>
          </a:xfrm>
          <a:prstGeom prst="rect">
            <a:avLst/>
          </a:prstGeom>
        </p:spPr>
      </p:pic>
      <p:sp>
        <p:nvSpPr>
          <p:cNvPr id="4" name="textruta 3"/>
          <p:cNvSpPr txBox="1"/>
          <p:nvPr userDrawn="1"/>
        </p:nvSpPr>
        <p:spPr>
          <a:xfrm>
            <a:off x="4035550" y="6430583"/>
            <a:ext cx="2266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 smtClean="0">
                <a:solidFill>
                  <a:srgbClr val="5FAFC7"/>
                </a:solidFill>
                <a:latin typeface="Arial"/>
              </a:rPr>
              <a:t>Stockholm | World Congress 2019</a:t>
            </a:r>
            <a:endParaRPr lang="sv-SE" sz="1000" b="1" dirty="0">
              <a:solidFill>
                <a:srgbClr val="5FAF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03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0" algn="l" defTabSz="35718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Font typeface="Lucida Grande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1200" marR="0" indent="0" algn="l" defTabSz="4572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Arial"/>
        <a:buNone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284400" algn="l" defTabSz="457200" rtl="0" eaLnBrk="1" latinLnBrk="0" hangingPunct="1">
        <a:spcBef>
          <a:spcPct val="20000"/>
        </a:spcBef>
        <a:buClrTx/>
        <a:buFont typeface="Arial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7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74414" y="1450350"/>
            <a:ext cx="8469586" cy="802388"/>
          </a:xfrm>
        </p:spPr>
        <p:txBody>
          <a:bodyPr/>
          <a:lstStyle/>
          <a:p>
            <a:r>
              <a:rPr lang="en-US" dirty="0" smtClean="0"/>
              <a:t>Congress Organizing Committee</a:t>
            </a:r>
            <a:endParaRPr lang="sv-SE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/>
              <a:t>Chair</a:t>
            </a:r>
            <a:r>
              <a:rPr lang="sv-SE" b="1" dirty="0"/>
              <a:t>: </a:t>
            </a:r>
            <a:r>
              <a:rPr lang="sv-SE" dirty="0"/>
              <a:t>Björn </a:t>
            </a:r>
            <a:r>
              <a:rPr lang="sv-SE" dirty="0" err="1"/>
              <a:t>Hånell</a:t>
            </a:r>
            <a:r>
              <a:rPr lang="sv-SE" dirty="0"/>
              <a:t>, </a:t>
            </a:r>
            <a:r>
              <a:rPr lang="sv-SE" sz="1600" i="1" dirty="0">
                <a:solidFill>
                  <a:srgbClr val="5FAFC7"/>
                </a:solidFill>
              </a:rPr>
              <a:t>SLU</a:t>
            </a:r>
          </a:p>
          <a:p>
            <a:endParaRPr lang="sv-SE" dirty="0" smtClean="0"/>
          </a:p>
          <a:p>
            <a:r>
              <a:rPr lang="sv-SE" b="1" dirty="0" err="1"/>
              <a:t>Secretary</a:t>
            </a:r>
            <a:r>
              <a:rPr lang="sv-SE" b="1" dirty="0"/>
              <a:t>: </a:t>
            </a:r>
            <a:r>
              <a:rPr lang="sv-SE" dirty="0"/>
              <a:t>Fredrik Ingemarson, </a:t>
            </a:r>
            <a:r>
              <a:rPr lang="sv-SE" sz="1600" i="1" dirty="0">
                <a:solidFill>
                  <a:srgbClr val="5FAFC7"/>
                </a:solidFill>
              </a:rPr>
              <a:t>SIFI</a:t>
            </a:r>
          </a:p>
          <a:p>
            <a:endParaRPr lang="sv-SE" dirty="0" smtClean="0"/>
          </a:p>
          <a:p>
            <a:r>
              <a:rPr lang="sv-SE" b="1" dirty="0"/>
              <a:t>The Swedish National IUFRO Group</a:t>
            </a:r>
            <a:r>
              <a:rPr lang="sv-SE" dirty="0"/>
              <a:t>: </a:t>
            </a:r>
            <a:r>
              <a:rPr lang="sv-SE" dirty="0" smtClean="0"/>
              <a:t>Daniela </a:t>
            </a:r>
            <a:r>
              <a:rPr lang="sv-SE" dirty="0" err="1"/>
              <a:t>Kleinschmit</a:t>
            </a:r>
            <a:r>
              <a:rPr lang="sv-SE" dirty="0"/>
              <a:t>, </a:t>
            </a:r>
            <a:r>
              <a:rPr lang="sv-SE" sz="1600" i="1" dirty="0">
                <a:solidFill>
                  <a:srgbClr val="5FAFC7"/>
                </a:solidFill>
              </a:rPr>
              <a:t>SLU</a:t>
            </a:r>
          </a:p>
          <a:p>
            <a:endParaRPr lang="sv-SE" dirty="0" smtClean="0"/>
          </a:p>
          <a:p>
            <a:r>
              <a:rPr lang="sv-SE" b="1" dirty="0" err="1"/>
              <a:t>Venue</a:t>
            </a:r>
            <a:r>
              <a:rPr lang="sv-SE" b="1" dirty="0"/>
              <a:t> and PCO: </a:t>
            </a:r>
            <a:r>
              <a:rPr lang="sv-SE" dirty="0"/>
              <a:t>Birgitta Naumburg,</a:t>
            </a:r>
            <a:r>
              <a:rPr lang="sv-SE" dirty="0">
                <a:solidFill>
                  <a:srgbClr val="745601"/>
                </a:solidFill>
              </a:rPr>
              <a:t> </a:t>
            </a:r>
            <a:r>
              <a:rPr lang="sv-SE" sz="1600" i="1" dirty="0" smtClean="0">
                <a:solidFill>
                  <a:schemeClr val="accent1"/>
                </a:solidFill>
              </a:rPr>
              <a:t>KSLA</a:t>
            </a:r>
            <a:endParaRPr lang="sv-SE" sz="1600" i="1" dirty="0">
              <a:solidFill>
                <a:schemeClr val="accent1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36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74414" y="1450350"/>
            <a:ext cx="8469586" cy="802388"/>
          </a:xfrm>
        </p:spPr>
        <p:txBody>
          <a:bodyPr/>
          <a:lstStyle/>
          <a:p>
            <a:r>
              <a:rPr lang="en-US" dirty="0" smtClean="0"/>
              <a:t>Congress Organizing Committee</a:t>
            </a:r>
            <a:endParaRPr lang="sv-SE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buClrTx/>
            </a:pPr>
            <a:r>
              <a:rPr lang="sv-SE" b="1" dirty="0">
                <a:solidFill>
                  <a:prstClr val="black"/>
                </a:solidFill>
              </a:rPr>
              <a:t>In-Congress </a:t>
            </a:r>
            <a:r>
              <a:rPr lang="sv-SE" b="1" dirty="0" smtClean="0">
                <a:solidFill>
                  <a:prstClr val="black"/>
                </a:solidFill>
              </a:rPr>
              <a:t>tours:</a:t>
            </a:r>
            <a:r>
              <a:rPr lang="sv-SE" b="1" dirty="0">
                <a:solidFill>
                  <a:prstClr val="black"/>
                </a:solidFill>
              </a:rPr>
              <a:t> </a:t>
            </a:r>
            <a:r>
              <a:rPr lang="sv-SE" dirty="0" smtClean="0">
                <a:solidFill>
                  <a:prstClr val="black"/>
                </a:solidFill>
              </a:rPr>
              <a:t>Fredrik </a:t>
            </a:r>
            <a:r>
              <a:rPr lang="sv-SE" dirty="0" err="1">
                <a:solidFill>
                  <a:prstClr val="black"/>
                </a:solidFill>
              </a:rPr>
              <a:t>Staland</a:t>
            </a:r>
            <a:r>
              <a:rPr lang="sv-SE" dirty="0">
                <a:solidFill>
                  <a:prstClr val="black"/>
                </a:solidFill>
              </a:rPr>
              <a:t>,  </a:t>
            </a:r>
            <a:r>
              <a:rPr lang="sv-SE" sz="1600" i="1" dirty="0" err="1" smtClean="0">
                <a:solidFill>
                  <a:srgbClr val="5FAFC7"/>
                </a:solidFill>
              </a:rPr>
              <a:t>SkogForsk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</a:p>
          <a:p>
            <a:pPr lvl="0">
              <a:lnSpc>
                <a:spcPct val="100000"/>
              </a:lnSpc>
              <a:buClrTx/>
            </a:pPr>
            <a:r>
              <a:rPr lang="sv-SE" dirty="0" smtClean="0">
                <a:solidFill>
                  <a:prstClr val="black"/>
                </a:solidFill>
              </a:rPr>
              <a:t>Göran </a:t>
            </a:r>
            <a:r>
              <a:rPr lang="sv-SE" dirty="0">
                <a:solidFill>
                  <a:prstClr val="black"/>
                </a:solidFill>
              </a:rPr>
              <a:t>Bergqvist, </a:t>
            </a:r>
            <a:r>
              <a:rPr lang="sv-SE" sz="1600" i="1" dirty="0">
                <a:solidFill>
                  <a:srgbClr val="5FAFC7"/>
                </a:solidFill>
              </a:rPr>
              <a:t>Swedish Association for </a:t>
            </a:r>
            <a:r>
              <a:rPr lang="sv-SE" sz="1600" i="1" dirty="0" err="1">
                <a:solidFill>
                  <a:srgbClr val="5FAFC7"/>
                </a:solidFill>
              </a:rPr>
              <a:t>Hunting</a:t>
            </a:r>
            <a:r>
              <a:rPr lang="sv-SE" sz="1600" i="1" dirty="0">
                <a:solidFill>
                  <a:srgbClr val="5FAFC7"/>
                </a:solidFill>
              </a:rPr>
              <a:t> and </a:t>
            </a:r>
            <a:r>
              <a:rPr lang="sv-SE" sz="1600" i="1" dirty="0" err="1" smtClean="0">
                <a:solidFill>
                  <a:srgbClr val="5FAFC7"/>
                </a:solidFill>
              </a:rPr>
              <a:t>Wildlife</a:t>
            </a:r>
            <a:r>
              <a:rPr lang="sv-SE" sz="1600" i="1" dirty="0" smtClean="0">
                <a:solidFill>
                  <a:srgbClr val="5FAFC7"/>
                </a:solidFill>
              </a:rPr>
              <a:t> Management</a:t>
            </a:r>
          </a:p>
          <a:p>
            <a:pPr lvl="0">
              <a:lnSpc>
                <a:spcPct val="100000"/>
              </a:lnSpc>
              <a:buClrTx/>
            </a:pPr>
            <a:r>
              <a:rPr lang="sv-SE" dirty="0" smtClean="0">
                <a:solidFill>
                  <a:prstClr val="black"/>
                </a:solidFill>
              </a:rPr>
              <a:t>Peter </a:t>
            </a:r>
            <a:r>
              <a:rPr lang="sv-SE" dirty="0">
                <a:solidFill>
                  <a:prstClr val="black"/>
                </a:solidFill>
              </a:rPr>
              <a:t>Westman</a:t>
            </a:r>
            <a:r>
              <a:rPr lang="sv-SE" dirty="0" smtClean="0">
                <a:solidFill>
                  <a:prstClr val="black"/>
                </a:solidFill>
              </a:rPr>
              <a:t>, </a:t>
            </a:r>
            <a:r>
              <a:rPr lang="sv-SE" sz="1600" i="1" dirty="0" smtClean="0">
                <a:solidFill>
                  <a:srgbClr val="5FAFC7"/>
                </a:solidFill>
              </a:rPr>
              <a:t>Federation </a:t>
            </a:r>
            <a:r>
              <a:rPr lang="sv-SE" sz="1600" i="1" dirty="0" err="1">
                <a:solidFill>
                  <a:srgbClr val="5FAFC7"/>
                </a:solidFill>
              </a:rPr>
              <a:t>of</a:t>
            </a:r>
            <a:r>
              <a:rPr lang="sv-SE" sz="1600" i="1" dirty="0">
                <a:solidFill>
                  <a:srgbClr val="5FAFC7"/>
                </a:solidFill>
              </a:rPr>
              <a:t> Swedish Forest </a:t>
            </a:r>
            <a:r>
              <a:rPr lang="sv-SE" sz="1600" i="1" dirty="0" err="1">
                <a:solidFill>
                  <a:srgbClr val="5FAFC7"/>
                </a:solidFill>
              </a:rPr>
              <a:t>Owners</a:t>
            </a:r>
            <a:endParaRPr lang="sv-SE" sz="1600" i="1" dirty="0">
              <a:solidFill>
                <a:srgbClr val="5FAFC7"/>
              </a:solidFill>
            </a:endParaRPr>
          </a:p>
          <a:p>
            <a:endParaRPr lang="sv-SE" b="1" dirty="0" smtClean="0">
              <a:solidFill>
                <a:srgbClr val="745601"/>
              </a:solidFill>
            </a:endParaRPr>
          </a:p>
          <a:p>
            <a:pPr lvl="0">
              <a:lnSpc>
                <a:spcPct val="100000"/>
              </a:lnSpc>
              <a:buClrTx/>
            </a:pPr>
            <a:r>
              <a:rPr lang="sv-SE" b="1" dirty="0">
                <a:solidFill>
                  <a:prstClr val="black"/>
                </a:solidFill>
              </a:rPr>
              <a:t>Post </a:t>
            </a:r>
            <a:r>
              <a:rPr lang="sv-SE" b="1" dirty="0" smtClean="0">
                <a:solidFill>
                  <a:prstClr val="black"/>
                </a:solidFill>
              </a:rPr>
              <a:t>tours: </a:t>
            </a:r>
            <a:r>
              <a:rPr lang="sv-SE" dirty="0" smtClean="0">
                <a:solidFill>
                  <a:prstClr val="black"/>
                </a:solidFill>
              </a:rPr>
              <a:t>Björn </a:t>
            </a:r>
            <a:r>
              <a:rPr lang="sv-SE" dirty="0" err="1">
                <a:solidFill>
                  <a:prstClr val="black"/>
                </a:solidFill>
              </a:rPr>
              <a:t>Merkell</a:t>
            </a:r>
            <a:r>
              <a:rPr lang="sv-SE" dirty="0" smtClean="0">
                <a:solidFill>
                  <a:prstClr val="black"/>
                </a:solidFill>
              </a:rPr>
              <a:t>, </a:t>
            </a:r>
            <a:r>
              <a:rPr lang="sv-SE" sz="1600" i="1" dirty="0" smtClean="0">
                <a:solidFill>
                  <a:srgbClr val="5FAFC7"/>
                </a:solidFill>
              </a:rPr>
              <a:t>Swedish </a:t>
            </a:r>
            <a:r>
              <a:rPr lang="sv-SE" sz="1600" i="1" dirty="0">
                <a:solidFill>
                  <a:srgbClr val="5FAFC7"/>
                </a:solidFill>
              </a:rPr>
              <a:t>Forest Agency</a:t>
            </a:r>
          </a:p>
          <a:p>
            <a:pPr lvl="0">
              <a:lnSpc>
                <a:spcPct val="100000"/>
              </a:lnSpc>
              <a:buClrTx/>
            </a:pPr>
            <a:r>
              <a:rPr lang="sv-SE" dirty="0" smtClean="0">
                <a:solidFill>
                  <a:prstClr val="black"/>
                </a:solidFill>
              </a:rPr>
              <a:t>Mårten </a:t>
            </a:r>
            <a:r>
              <a:rPr lang="sv-SE" dirty="0">
                <a:solidFill>
                  <a:prstClr val="black"/>
                </a:solidFill>
              </a:rPr>
              <a:t>Larsson</a:t>
            </a:r>
            <a:r>
              <a:rPr lang="sv-SE" dirty="0" smtClean="0">
                <a:solidFill>
                  <a:prstClr val="black"/>
                </a:solidFill>
              </a:rPr>
              <a:t>, </a:t>
            </a:r>
            <a:r>
              <a:rPr lang="sv-SE" sz="1600" i="1" dirty="0" smtClean="0">
                <a:solidFill>
                  <a:srgbClr val="5FAFC7"/>
                </a:solidFill>
              </a:rPr>
              <a:t>Swedish </a:t>
            </a:r>
            <a:r>
              <a:rPr lang="sv-SE" sz="1600" i="1" dirty="0">
                <a:solidFill>
                  <a:srgbClr val="5FAFC7"/>
                </a:solidFill>
              </a:rPr>
              <a:t>Federation </a:t>
            </a:r>
            <a:r>
              <a:rPr lang="sv-SE" sz="1600" i="1" dirty="0" err="1">
                <a:solidFill>
                  <a:srgbClr val="5FAFC7"/>
                </a:solidFill>
              </a:rPr>
              <a:t>od</a:t>
            </a:r>
            <a:r>
              <a:rPr lang="sv-SE" sz="1600" i="1" dirty="0">
                <a:solidFill>
                  <a:srgbClr val="5FAFC7"/>
                </a:solidFill>
              </a:rPr>
              <a:t> Forest </a:t>
            </a:r>
            <a:r>
              <a:rPr lang="sv-SE" sz="1600" i="1" dirty="0" err="1">
                <a:solidFill>
                  <a:srgbClr val="5FAFC7"/>
                </a:solidFill>
              </a:rPr>
              <a:t>Industries</a:t>
            </a:r>
            <a:endParaRPr lang="sv-SE" sz="1600" i="1" dirty="0">
              <a:solidFill>
                <a:srgbClr val="5FAFC7"/>
              </a:solidFill>
            </a:endParaRPr>
          </a:p>
          <a:p>
            <a:pPr lvl="0">
              <a:lnSpc>
                <a:spcPct val="100000"/>
              </a:lnSpc>
              <a:buClrTx/>
            </a:pPr>
            <a:r>
              <a:rPr lang="sv-SE" dirty="0" smtClean="0">
                <a:solidFill>
                  <a:prstClr val="black"/>
                </a:solidFill>
              </a:rPr>
              <a:t>Marianne </a:t>
            </a:r>
            <a:r>
              <a:rPr lang="sv-SE" dirty="0">
                <a:solidFill>
                  <a:prstClr val="black"/>
                </a:solidFill>
              </a:rPr>
              <a:t>Eriksson, </a:t>
            </a:r>
            <a:r>
              <a:rPr lang="sv-SE" sz="1600" i="1" dirty="0">
                <a:solidFill>
                  <a:srgbClr val="5FAFC7"/>
                </a:solidFill>
              </a:rPr>
              <a:t>Federation </a:t>
            </a:r>
            <a:r>
              <a:rPr lang="sv-SE" sz="1600" i="1" dirty="0" err="1">
                <a:solidFill>
                  <a:srgbClr val="5FAFC7"/>
                </a:solidFill>
              </a:rPr>
              <a:t>of</a:t>
            </a:r>
            <a:r>
              <a:rPr lang="sv-SE" sz="1600" i="1" dirty="0">
                <a:solidFill>
                  <a:srgbClr val="5FAFC7"/>
                </a:solidFill>
              </a:rPr>
              <a:t> Swedish Forest </a:t>
            </a:r>
            <a:r>
              <a:rPr lang="sv-SE" sz="1600" i="1" dirty="0" err="1" smtClean="0">
                <a:solidFill>
                  <a:srgbClr val="5FAFC7"/>
                </a:solidFill>
              </a:rPr>
              <a:t>Owners</a:t>
            </a:r>
            <a:endParaRPr lang="sv-SE" sz="1600" i="1" dirty="0" smtClean="0">
              <a:solidFill>
                <a:srgbClr val="5FAFC7"/>
              </a:solidFill>
            </a:endParaRPr>
          </a:p>
          <a:p>
            <a:pPr lvl="0">
              <a:lnSpc>
                <a:spcPct val="100000"/>
              </a:lnSpc>
              <a:buClrTx/>
            </a:pPr>
            <a:endParaRPr lang="sv-SE" i="1" dirty="0">
              <a:solidFill>
                <a:srgbClr val="5FAFC7"/>
              </a:solidFill>
            </a:endParaRPr>
          </a:p>
          <a:p>
            <a:pPr lvl="0">
              <a:lnSpc>
                <a:spcPct val="100000"/>
              </a:lnSpc>
              <a:buClrTx/>
            </a:pPr>
            <a:r>
              <a:rPr lang="sv-SE" b="1" dirty="0">
                <a:solidFill>
                  <a:prstClr val="black"/>
                </a:solidFill>
              </a:rPr>
              <a:t>Sponsorships: </a:t>
            </a:r>
            <a:r>
              <a:rPr lang="sv-SE" dirty="0">
                <a:solidFill>
                  <a:prstClr val="black"/>
                </a:solidFill>
              </a:rPr>
              <a:t>Marie </a:t>
            </a:r>
            <a:r>
              <a:rPr lang="sv-SE" dirty="0" err="1">
                <a:solidFill>
                  <a:prstClr val="black"/>
                </a:solidFill>
              </a:rPr>
              <a:t>Kofod</a:t>
            </a:r>
            <a:r>
              <a:rPr lang="sv-SE" dirty="0">
                <a:solidFill>
                  <a:prstClr val="black"/>
                </a:solidFill>
              </a:rPr>
              <a:t>-Hansen and Gunilla Åkerlund-Öberg</a:t>
            </a:r>
          </a:p>
          <a:p>
            <a:pPr lvl="0">
              <a:lnSpc>
                <a:spcPct val="100000"/>
              </a:lnSpc>
              <a:buClrTx/>
            </a:pPr>
            <a:endParaRPr lang="sv-SE" sz="1600" i="1" dirty="0">
              <a:solidFill>
                <a:srgbClr val="5FAFC7"/>
              </a:solidFill>
            </a:endParaRPr>
          </a:p>
          <a:p>
            <a:endParaRPr lang="sv-SE" b="1" dirty="0">
              <a:solidFill>
                <a:srgbClr val="7456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74414" y="2316285"/>
            <a:ext cx="2411686" cy="3937684"/>
          </a:xfrm>
        </p:spPr>
        <p:txBody>
          <a:bodyPr/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 err="1">
                <a:solidFill>
                  <a:srgbClr val="000000"/>
                </a:solidFill>
              </a:rPr>
              <a:t>Ministry</a:t>
            </a:r>
            <a:r>
              <a:rPr lang="sv-SE" sz="1500" b="1" dirty="0">
                <a:solidFill>
                  <a:srgbClr val="000000"/>
                </a:solidFill>
              </a:rPr>
              <a:t> for Rural </a:t>
            </a:r>
            <a:r>
              <a:rPr lang="sv-SE" sz="1500" b="1" dirty="0" err="1">
                <a:solidFill>
                  <a:srgbClr val="000000"/>
                </a:solidFill>
              </a:rPr>
              <a:t>Affairs</a:t>
            </a: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>
                <a:solidFill>
                  <a:srgbClr val="000000"/>
                </a:solidFill>
              </a:rPr>
              <a:t>The City </a:t>
            </a:r>
            <a:r>
              <a:rPr lang="sv-SE" sz="1500" b="1" dirty="0" err="1">
                <a:solidFill>
                  <a:srgbClr val="000000"/>
                </a:solidFill>
              </a:rPr>
              <a:t>of</a:t>
            </a:r>
            <a:r>
              <a:rPr lang="sv-SE" sz="1500" b="1" dirty="0">
                <a:solidFill>
                  <a:srgbClr val="000000"/>
                </a:solidFill>
              </a:rPr>
              <a:t> Stockholm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>
                <a:solidFill>
                  <a:srgbClr val="000000"/>
                </a:solidFill>
              </a:rPr>
              <a:t>The Royal Swedish Academy </a:t>
            </a:r>
            <a:r>
              <a:rPr lang="sv-SE" sz="1500" b="1" dirty="0" err="1">
                <a:solidFill>
                  <a:srgbClr val="000000"/>
                </a:solidFill>
              </a:rPr>
              <a:t>of</a:t>
            </a:r>
            <a:r>
              <a:rPr lang="sv-SE" sz="1500" b="1" dirty="0">
                <a:solidFill>
                  <a:srgbClr val="000000"/>
                </a:solidFill>
              </a:rPr>
              <a:t> </a:t>
            </a:r>
            <a:r>
              <a:rPr lang="sv-SE" sz="1500" b="1" dirty="0" err="1">
                <a:solidFill>
                  <a:srgbClr val="000000"/>
                </a:solidFill>
              </a:rPr>
              <a:t>Agricultur</a:t>
            </a:r>
            <a:r>
              <a:rPr lang="sv-SE" sz="1500" b="1" dirty="0">
                <a:solidFill>
                  <a:srgbClr val="000000"/>
                </a:solidFill>
              </a:rPr>
              <a:t> and </a:t>
            </a:r>
            <a:r>
              <a:rPr lang="sv-SE" sz="1500" b="1" dirty="0" err="1">
                <a:solidFill>
                  <a:srgbClr val="000000"/>
                </a:solidFill>
              </a:rPr>
              <a:t>Forestry</a:t>
            </a: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>
                <a:solidFill>
                  <a:srgbClr val="000000"/>
                </a:solidFill>
              </a:rPr>
              <a:t>The Forest Research </a:t>
            </a:r>
            <a:r>
              <a:rPr lang="sv-SE" sz="1500" b="1" dirty="0" err="1">
                <a:solidFill>
                  <a:srgbClr val="000000"/>
                </a:solidFill>
              </a:rPr>
              <a:t>Institute</a:t>
            </a:r>
            <a:r>
              <a:rPr lang="sv-SE" sz="1500" b="1" dirty="0">
                <a:solidFill>
                  <a:srgbClr val="000000"/>
                </a:solidFill>
              </a:rPr>
              <a:t> </a:t>
            </a:r>
            <a:r>
              <a:rPr lang="sv-SE" sz="1500" b="1" dirty="0" err="1">
                <a:solidFill>
                  <a:srgbClr val="000000"/>
                </a:solidFill>
              </a:rPr>
              <a:t>of</a:t>
            </a:r>
            <a:r>
              <a:rPr lang="sv-SE" sz="1500" b="1" dirty="0">
                <a:solidFill>
                  <a:srgbClr val="000000"/>
                </a:solidFill>
              </a:rPr>
              <a:t> Sweden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>
                <a:solidFill>
                  <a:srgbClr val="000000"/>
                </a:solidFill>
              </a:rPr>
              <a:t>The Swedish National Group </a:t>
            </a:r>
            <a:r>
              <a:rPr lang="sv-SE" sz="1500" b="1" dirty="0" err="1">
                <a:solidFill>
                  <a:srgbClr val="000000"/>
                </a:solidFill>
              </a:rPr>
              <a:t>of</a:t>
            </a:r>
            <a:r>
              <a:rPr lang="sv-SE" sz="1500" b="1" dirty="0">
                <a:solidFill>
                  <a:srgbClr val="000000"/>
                </a:solidFill>
              </a:rPr>
              <a:t> IUFRO </a:t>
            </a:r>
            <a:r>
              <a:rPr lang="sv-SE" sz="1500" b="1" dirty="0" err="1">
                <a:solidFill>
                  <a:srgbClr val="000000"/>
                </a:solidFill>
              </a:rPr>
              <a:t>Members</a:t>
            </a: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srgbClr val="000000"/>
              </a:solidFill>
            </a:endParaRP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Support</a:t>
            </a:r>
            <a:endParaRPr lang="sv-SE" dirty="0"/>
          </a:p>
        </p:txBody>
      </p:sp>
      <p:sp>
        <p:nvSpPr>
          <p:cNvPr id="22" name="Platshållare för innehåll 1"/>
          <p:cNvSpPr>
            <a:spLocks noGrp="1"/>
          </p:cNvSpPr>
          <p:nvPr>
            <p:ph idx="1"/>
          </p:nvPr>
        </p:nvSpPr>
        <p:spPr>
          <a:xfrm>
            <a:off x="3366814" y="2316285"/>
            <a:ext cx="2411686" cy="3937684"/>
          </a:xfrm>
        </p:spPr>
        <p:txBody>
          <a:bodyPr/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 err="1">
                <a:solidFill>
                  <a:srgbClr val="000000"/>
                </a:solidFill>
              </a:rPr>
              <a:t>Linnæus</a:t>
            </a:r>
            <a:r>
              <a:rPr lang="sv-SE" sz="1500" b="1" dirty="0">
                <a:solidFill>
                  <a:srgbClr val="000000"/>
                </a:solidFill>
              </a:rPr>
              <a:t> </a:t>
            </a:r>
            <a:r>
              <a:rPr lang="sv-SE" sz="1500" b="1" dirty="0" smtClean="0">
                <a:solidFill>
                  <a:srgbClr val="000000"/>
                </a:solidFill>
              </a:rPr>
              <a:t>University</a:t>
            </a:r>
            <a:endParaRPr lang="sv-SE" sz="1500" b="1" dirty="0" smtClean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 smtClean="0"/>
              <a:t>The </a:t>
            </a:r>
            <a:r>
              <a:rPr lang="sv-SE" sz="1500" b="1" dirty="0"/>
              <a:t>Swedish Forest </a:t>
            </a:r>
            <a:r>
              <a:rPr lang="sv-SE" sz="1500" b="1" dirty="0" err="1"/>
              <a:t>Industries</a:t>
            </a:r>
            <a:r>
              <a:rPr lang="sv-SE" sz="1500" b="1" dirty="0"/>
              <a:t> Federation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/>
              <a:t>WWF Sweden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/>
              <a:t>Swedish Association for </a:t>
            </a:r>
            <a:r>
              <a:rPr lang="sv-SE" sz="1500" b="1" dirty="0" err="1"/>
              <a:t>Hunting</a:t>
            </a:r>
            <a:r>
              <a:rPr lang="sv-SE" sz="1500" b="1" dirty="0"/>
              <a:t> and </a:t>
            </a:r>
            <a:r>
              <a:rPr lang="sv-SE" sz="1500" b="1" dirty="0" err="1"/>
              <a:t>Wildlife</a:t>
            </a:r>
            <a:endParaRPr lang="sv-SE" sz="1500" b="1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/>
              <a:t>The Federation </a:t>
            </a:r>
            <a:r>
              <a:rPr lang="sv-SE" sz="1500" b="1" dirty="0" err="1"/>
              <a:t>of</a:t>
            </a:r>
            <a:r>
              <a:rPr lang="sv-SE" sz="1500" b="1" dirty="0"/>
              <a:t> Swedish </a:t>
            </a:r>
            <a:r>
              <a:rPr lang="sv-SE" sz="1500" b="1" dirty="0" err="1"/>
              <a:t>Family</a:t>
            </a:r>
            <a:r>
              <a:rPr lang="sv-SE" sz="1500" b="1" dirty="0"/>
              <a:t> Forest </a:t>
            </a:r>
            <a:r>
              <a:rPr lang="sv-SE" sz="1500" b="1" dirty="0" err="1"/>
              <a:t>Owners</a:t>
            </a:r>
            <a:endParaRPr lang="sv-SE" sz="1500" b="1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/>
          </a:p>
        </p:txBody>
      </p:sp>
      <p:sp>
        <p:nvSpPr>
          <p:cNvPr id="23" name="Platshållare för innehåll 1"/>
          <p:cNvSpPr>
            <a:spLocks noGrp="1"/>
          </p:cNvSpPr>
          <p:nvPr>
            <p:ph idx="1"/>
          </p:nvPr>
        </p:nvSpPr>
        <p:spPr>
          <a:xfrm>
            <a:off x="6057900" y="2316285"/>
            <a:ext cx="2411686" cy="3937684"/>
          </a:xfrm>
        </p:spPr>
        <p:txBody>
          <a:bodyPr/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/>
              <a:t>Vi </a:t>
            </a:r>
            <a:r>
              <a:rPr lang="sv-SE" sz="1500" b="1" dirty="0" err="1" smtClean="0"/>
              <a:t>Agroforestry</a:t>
            </a:r>
            <a:endParaRPr lang="sv-SE" sz="1500" b="1" dirty="0" smtClean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 smtClean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 smtClean="0"/>
              <a:t>Sveaskog</a:t>
            </a:r>
            <a:endParaRPr lang="sv-SE" sz="1500" b="1" dirty="0" smtClean="0">
              <a:solidFill>
                <a:prstClr val="black"/>
              </a:solidFill>
              <a:latin typeface="ArialMT"/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prstClr val="black"/>
              </a:solidFill>
              <a:latin typeface="ArialMT"/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 smtClean="0">
                <a:solidFill>
                  <a:prstClr val="black"/>
                </a:solidFill>
                <a:latin typeface="ArialMT"/>
              </a:rPr>
              <a:t>Stora </a:t>
            </a:r>
            <a:r>
              <a:rPr lang="sv-SE" sz="1500" b="1" dirty="0">
                <a:solidFill>
                  <a:prstClr val="black"/>
                </a:solidFill>
                <a:latin typeface="ArialMT"/>
              </a:rPr>
              <a:t>Enso Skog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prstClr val="black"/>
              </a:solidFill>
              <a:latin typeface="ArialMT"/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>
                <a:solidFill>
                  <a:prstClr val="black"/>
                </a:solidFill>
                <a:latin typeface="ArialMT"/>
              </a:rPr>
              <a:t>IKEA </a:t>
            </a:r>
            <a:r>
              <a:rPr lang="sv-SE" sz="1500" b="1" dirty="0" err="1">
                <a:solidFill>
                  <a:prstClr val="black"/>
                </a:solidFill>
                <a:latin typeface="ArialMT"/>
              </a:rPr>
              <a:t>of</a:t>
            </a:r>
            <a:r>
              <a:rPr lang="sv-SE" sz="1500" b="1" dirty="0">
                <a:solidFill>
                  <a:prstClr val="black"/>
                </a:solidFill>
                <a:latin typeface="ArialMT"/>
              </a:rPr>
              <a:t> Sweden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prstClr val="black"/>
              </a:solidFill>
              <a:latin typeface="ArialMT"/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>
                <a:solidFill>
                  <a:prstClr val="black"/>
                </a:solidFill>
                <a:latin typeface="ArialMT"/>
              </a:rPr>
              <a:t>Stockholm </a:t>
            </a:r>
            <a:r>
              <a:rPr lang="sv-SE" sz="1500" b="1" dirty="0" err="1">
                <a:solidFill>
                  <a:prstClr val="black"/>
                </a:solidFill>
                <a:latin typeface="ArialMT"/>
              </a:rPr>
              <a:t>Visitors</a:t>
            </a:r>
            <a:r>
              <a:rPr lang="sv-SE" sz="1500" b="1" dirty="0">
                <a:solidFill>
                  <a:prstClr val="black"/>
                </a:solidFill>
                <a:latin typeface="ArialMT"/>
              </a:rPr>
              <a:t> Board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sv-SE" sz="1500" b="1" dirty="0">
              <a:solidFill>
                <a:prstClr val="black"/>
              </a:solidFill>
              <a:latin typeface="ArialMT"/>
            </a:endParaRP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sv-SE" sz="1500" b="1" dirty="0">
                <a:solidFill>
                  <a:prstClr val="black"/>
                </a:solidFill>
                <a:latin typeface="ArialMT"/>
              </a:rPr>
              <a:t>Scandinavian Airlines System, SAS</a:t>
            </a:r>
            <a:endParaRPr lang="sv-SE" sz="1500" dirty="0"/>
          </a:p>
        </p:txBody>
      </p:sp>
    </p:spTree>
    <p:extLst>
      <p:ext uri="{BB962C8B-B14F-4D97-AF65-F5344CB8AC3E}">
        <p14:creationId xmlns:p14="http://schemas.microsoft.com/office/powerpoint/2010/main" val="20296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sv-SE" dirty="0" smtClean="0"/>
              <a:t>Post </a:t>
            </a:r>
            <a:r>
              <a:rPr lang="sv-SE" dirty="0" err="1" smtClean="0"/>
              <a:t>congress</a:t>
            </a:r>
            <a:r>
              <a:rPr lang="sv-SE" dirty="0" smtClean="0"/>
              <a:t> </a:t>
            </a:r>
            <a:r>
              <a:rPr lang="sv-SE" dirty="0" err="1" smtClean="0"/>
              <a:t>excursions</a:t>
            </a:r>
            <a:endParaRPr lang="sv-SE" dirty="0" smtClean="0"/>
          </a:p>
          <a:p>
            <a:pPr>
              <a:lnSpc>
                <a:spcPct val="110000"/>
              </a:lnSpc>
            </a:pPr>
            <a:endParaRPr lang="sv-SE" dirty="0" smtClean="0"/>
          </a:p>
          <a:p>
            <a:pPr>
              <a:lnSpc>
                <a:spcPct val="110000"/>
              </a:lnSpc>
            </a:pPr>
            <a:r>
              <a:rPr lang="sv-SE" dirty="0" smtClean="0"/>
              <a:t>In </a:t>
            </a:r>
            <a:r>
              <a:rPr lang="sv-SE" dirty="0" err="1" smtClean="0"/>
              <a:t>congress</a:t>
            </a:r>
            <a:r>
              <a:rPr lang="sv-SE" dirty="0" smtClean="0"/>
              <a:t> </a:t>
            </a:r>
            <a:r>
              <a:rPr lang="sv-SE" dirty="0" err="1" smtClean="0"/>
              <a:t>excursion</a:t>
            </a:r>
            <a:endParaRPr lang="sv-SE" dirty="0" smtClean="0"/>
          </a:p>
        </p:txBody>
      </p:sp>
      <p:pic>
        <p:nvPicPr>
          <p:cNvPr id="6" name="Platshållare för innehåll 5" descr="Karta.png"/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3424"/>
          <a:stretch/>
        </p:blipFill>
        <p:spPr>
          <a:xfrm>
            <a:off x="3797300" y="2451099"/>
            <a:ext cx="4672286" cy="3802869"/>
          </a:xfr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Professional Excursions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4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lnSpc>
                <a:spcPct val="110000"/>
              </a:lnSpc>
            </a:pPr>
            <a:r>
              <a:rPr lang="sv-SE" dirty="0"/>
              <a:t>Post </a:t>
            </a:r>
            <a:r>
              <a:rPr lang="sv-SE" dirty="0" err="1"/>
              <a:t>congress</a:t>
            </a:r>
            <a:r>
              <a:rPr lang="sv-SE" dirty="0"/>
              <a:t> </a:t>
            </a:r>
            <a:r>
              <a:rPr lang="sv-SE" dirty="0" err="1"/>
              <a:t>excursions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427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Post Congress tour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4294967295"/>
          </p:nvPr>
        </p:nvSpPr>
        <p:spPr>
          <a:xfrm>
            <a:off x="1358900" y="3695699"/>
            <a:ext cx="6435725" cy="2430463"/>
          </a:xfrm>
        </p:spPr>
        <p:txBody>
          <a:bodyPr/>
          <a:lstStyle/>
          <a:p>
            <a:pPr algn="ctr"/>
            <a:r>
              <a:rPr lang="sv-SE" dirty="0">
                <a:solidFill>
                  <a:srgbClr val="5FAFC7"/>
                </a:solidFill>
              </a:rPr>
              <a:t>”From </a:t>
            </a:r>
            <a:r>
              <a:rPr lang="sv-SE" dirty="0" err="1">
                <a:solidFill>
                  <a:srgbClr val="5FAFC7"/>
                </a:solidFill>
              </a:rPr>
              <a:t>coast</a:t>
            </a:r>
            <a:r>
              <a:rPr lang="sv-SE" dirty="0">
                <a:solidFill>
                  <a:srgbClr val="5FAFC7"/>
                </a:solidFill>
              </a:rPr>
              <a:t> </a:t>
            </a:r>
            <a:r>
              <a:rPr lang="sv-SE" dirty="0" err="1">
                <a:solidFill>
                  <a:srgbClr val="5FAFC7"/>
                </a:solidFill>
              </a:rPr>
              <a:t>to</a:t>
            </a:r>
            <a:r>
              <a:rPr lang="sv-SE" dirty="0">
                <a:solidFill>
                  <a:srgbClr val="5FAFC7"/>
                </a:solidFill>
              </a:rPr>
              <a:t> </a:t>
            </a:r>
            <a:r>
              <a:rPr lang="sv-SE" dirty="0" err="1">
                <a:solidFill>
                  <a:srgbClr val="5FAFC7"/>
                </a:solidFill>
              </a:rPr>
              <a:t>coast</a:t>
            </a:r>
            <a:r>
              <a:rPr lang="sv-SE" dirty="0">
                <a:solidFill>
                  <a:srgbClr val="5FAFC7"/>
                </a:solidFill>
              </a:rPr>
              <a:t> – </a:t>
            </a:r>
            <a:r>
              <a:rPr lang="sv-SE" dirty="0" err="1">
                <a:solidFill>
                  <a:srgbClr val="5FAFC7"/>
                </a:solidFill>
              </a:rPr>
              <a:t>Northern</a:t>
            </a:r>
            <a:r>
              <a:rPr lang="sv-SE" dirty="0">
                <a:solidFill>
                  <a:srgbClr val="5FAFC7"/>
                </a:solidFill>
              </a:rPr>
              <a:t> </a:t>
            </a:r>
            <a:r>
              <a:rPr lang="sv-SE" dirty="0" err="1" smtClean="0">
                <a:solidFill>
                  <a:srgbClr val="5FAFC7"/>
                </a:solidFill>
              </a:rPr>
              <a:t>Family</a:t>
            </a:r>
            <a:r>
              <a:rPr lang="sv-SE" dirty="0" smtClean="0">
                <a:solidFill>
                  <a:srgbClr val="5FAFC7"/>
                </a:solidFill>
              </a:rPr>
              <a:t> </a:t>
            </a:r>
            <a:r>
              <a:rPr lang="sv-SE" dirty="0" err="1">
                <a:solidFill>
                  <a:srgbClr val="5FAFC7"/>
                </a:solidFill>
              </a:rPr>
              <a:t>forestry</a:t>
            </a:r>
            <a:r>
              <a:rPr lang="sv-SE" dirty="0" smtClean="0">
                <a:solidFill>
                  <a:srgbClr val="5FAFC7"/>
                </a:solidFill>
              </a:rPr>
              <a:t>”</a:t>
            </a:r>
            <a:endParaRPr lang="sv-SE" dirty="0">
              <a:solidFill>
                <a:srgbClr val="5FAF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4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PostC_Bild1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2" b="112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3558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2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r="30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2278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3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" b="2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768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4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" b="1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69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Organization</a:t>
            </a:r>
            <a:endParaRPr lang="sv-SE" dirty="0"/>
          </a:p>
        </p:txBody>
      </p:sp>
      <p:pic>
        <p:nvPicPr>
          <p:cNvPr id="7" name="Bildobjekt 6" descr="slu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4" y="2853653"/>
            <a:ext cx="1789386" cy="1789386"/>
          </a:xfrm>
          <a:prstGeom prst="rect">
            <a:avLst/>
          </a:prstGeom>
        </p:spPr>
      </p:pic>
      <p:pic>
        <p:nvPicPr>
          <p:cNvPr id="8" name="Bildobjekt 7" descr="SIFI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12" y="3430101"/>
            <a:ext cx="1885188" cy="761991"/>
          </a:xfrm>
          <a:prstGeom prst="rect">
            <a:avLst/>
          </a:prstGeom>
        </p:spPr>
      </p:pic>
      <p:pic>
        <p:nvPicPr>
          <p:cNvPr id="9" name="Bildobjekt 8" descr="KSLA-gre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9" y="3275048"/>
            <a:ext cx="1231901" cy="1017551"/>
          </a:xfrm>
          <a:prstGeom prst="rect">
            <a:avLst/>
          </a:prstGeom>
        </p:spPr>
      </p:pic>
      <p:pic>
        <p:nvPicPr>
          <p:cNvPr id="12" name="Bildobjekt 11" descr="stockholm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44" y="3365587"/>
            <a:ext cx="1685842" cy="76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5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7635" r="1787" b="8632"/>
          <a:stretch/>
        </p:blipFill>
        <p:spPr/>
      </p:pic>
    </p:spTree>
    <p:extLst>
      <p:ext uri="{BB962C8B-B14F-4D97-AF65-F5344CB8AC3E}">
        <p14:creationId xmlns:p14="http://schemas.microsoft.com/office/powerpoint/2010/main" val="2577784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6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8122" r="557" b="6883"/>
          <a:stretch/>
        </p:blipFill>
        <p:spPr/>
      </p:pic>
    </p:spTree>
    <p:extLst>
      <p:ext uri="{BB962C8B-B14F-4D97-AF65-F5344CB8AC3E}">
        <p14:creationId xmlns:p14="http://schemas.microsoft.com/office/powerpoint/2010/main" val="3779297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7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20" r="1770" b="2904"/>
          <a:stretch/>
        </p:blipFill>
        <p:spPr/>
      </p:pic>
    </p:spTree>
    <p:extLst>
      <p:ext uri="{BB962C8B-B14F-4D97-AF65-F5344CB8AC3E}">
        <p14:creationId xmlns:p14="http://schemas.microsoft.com/office/powerpoint/2010/main" val="1398848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8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2628" r="2038" b="2628"/>
          <a:stretch/>
        </p:blipFill>
        <p:spPr/>
      </p:pic>
    </p:spTree>
    <p:extLst>
      <p:ext uri="{BB962C8B-B14F-4D97-AF65-F5344CB8AC3E}">
        <p14:creationId xmlns:p14="http://schemas.microsoft.com/office/powerpoint/2010/main" val="495229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9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628" r="2000" b="2628"/>
          <a:stretch/>
        </p:blipFill>
        <p:spPr/>
      </p:pic>
    </p:spTree>
    <p:extLst>
      <p:ext uri="{BB962C8B-B14F-4D97-AF65-F5344CB8AC3E}">
        <p14:creationId xmlns:p14="http://schemas.microsoft.com/office/powerpoint/2010/main" val="1358703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0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t="6587" r="512" b="6587"/>
          <a:stretch/>
        </p:blipFill>
        <p:spPr/>
      </p:pic>
    </p:spTree>
    <p:extLst>
      <p:ext uri="{BB962C8B-B14F-4D97-AF65-F5344CB8AC3E}">
        <p14:creationId xmlns:p14="http://schemas.microsoft.com/office/powerpoint/2010/main" val="3461270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Post Congress tour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4294967295"/>
          </p:nvPr>
        </p:nvSpPr>
        <p:spPr>
          <a:xfrm>
            <a:off x="1358900" y="3695699"/>
            <a:ext cx="6435725" cy="2430463"/>
          </a:xfrm>
        </p:spPr>
        <p:txBody>
          <a:bodyPr/>
          <a:lstStyle/>
          <a:p>
            <a:pPr algn="ctr"/>
            <a:r>
              <a:rPr lang="sv-SE" dirty="0">
                <a:solidFill>
                  <a:srgbClr val="5FAFC7"/>
                </a:solidFill>
              </a:rPr>
              <a:t>”Boreal </a:t>
            </a:r>
            <a:r>
              <a:rPr lang="sv-SE" dirty="0" err="1">
                <a:solidFill>
                  <a:srgbClr val="5FAFC7"/>
                </a:solidFill>
              </a:rPr>
              <a:t>peatlands</a:t>
            </a:r>
            <a:r>
              <a:rPr lang="sv-SE" dirty="0">
                <a:solidFill>
                  <a:srgbClr val="5FAFC7"/>
                </a:solidFill>
              </a:rPr>
              <a:t> and </a:t>
            </a:r>
            <a:r>
              <a:rPr lang="sv-SE" dirty="0" err="1">
                <a:solidFill>
                  <a:srgbClr val="5FAFC7"/>
                </a:solidFill>
              </a:rPr>
              <a:t>carbon</a:t>
            </a:r>
            <a:r>
              <a:rPr lang="sv-SE" dirty="0">
                <a:solidFill>
                  <a:srgbClr val="5FAFC7"/>
                </a:solidFill>
              </a:rPr>
              <a:t> </a:t>
            </a:r>
            <a:r>
              <a:rPr lang="sv-SE" dirty="0" err="1">
                <a:solidFill>
                  <a:srgbClr val="5FAFC7"/>
                </a:solidFill>
              </a:rPr>
              <a:t>balance</a:t>
            </a:r>
            <a:r>
              <a:rPr lang="sv-SE" dirty="0">
                <a:solidFill>
                  <a:srgbClr val="5FAFC7"/>
                </a:solidFill>
              </a:rPr>
              <a:t> in the North”</a:t>
            </a:r>
          </a:p>
        </p:txBody>
      </p:sp>
    </p:spTree>
    <p:extLst>
      <p:ext uri="{BB962C8B-B14F-4D97-AF65-F5344CB8AC3E}">
        <p14:creationId xmlns:p14="http://schemas.microsoft.com/office/powerpoint/2010/main" val="2141667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PostC_Bild11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1837" r="1371" b="6560"/>
          <a:stretch/>
        </p:blipFill>
        <p:spPr/>
      </p:pic>
    </p:spTree>
    <p:extLst>
      <p:ext uri="{BB962C8B-B14F-4D97-AF65-F5344CB8AC3E}">
        <p14:creationId xmlns:p14="http://schemas.microsoft.com/office/powerpoint/2010/main" val="843745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2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" b="61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6214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Post Congress tour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4294967295"/>
          </p:nvPr>
        </p:nvSpPr>
        <p:spPr>
          <a:xfrm>
            <a:off x="1358900" y="3695699"/>
            <a:ext cx="6435725" cy="2430463"/>
          </a:xfrm>
        </p:spPr>
        <p:txBody>
          <a:bodyPr/>
          <a:lstStyle/>
          <a:p>
            <a:pPr algn="ctr"/>
            <a:r>
              <a:rPr lang="sv-SE" dirty="0" smtClean="0">
                <a:solidFill>
                  <a:srgbClr val="5FAFC7"/>
                </a:solidFill>
              </a:rPr>
              <a:t>”From the </a:t>
            </a:r>
            <a:r>
              <a:rPr lang="sv-SE" dirty="0" err="1" smtClean="0">
                <a:solidFill>
                  <a:srgbClr val="5FAFC7"/>
                </a:solidFill>
              </a:rPr>
              <a:t>forest</a:t>
            </a:r>
            <a:r>
              <a:rPr lang="sv-SE" dirty="0" smtClean="0">
                <a:solidFill>
                  <a:srgbClr val="5FAFC7"/>
                </a:solidFill>
              </a:rPr>
              <a:t> </a:t>
            </a:r>
            <a:r>
              <a:rPr lang="sv-SE" dirty="0" err="1" smtClean="0">
                <a:solidFill>
                  <a:srgbClr val="5FAFC7"/>
                </a:solidFill>
              </a:rPr>
              <a:t>to</a:t>
            </a:r>
            <a:r>
              <a:rPr lang="sv-SE" dirty="0" smtClean="0">
                <a:solidFill>
                  <a:srgbClr val="5FAFC7"/>
                </a:solidFill>
              </a:rPr>
              <a:t> IKEA”</a:t>
            </a:r>
            <a:endParaRPr lang="sv-SE" dirty="0">
              <a:solidFill>
                <a:srgbClr val="5FAF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7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74414" y="2316285"/>
            <a:ext cx="7478986" cy="393768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sv-SE" sz="2400" b="1" dirty="0" err="1" smtClean="0"/>
              <a:t>Content</a:t>
            </a:r>
            <a:endParaRPr lang="sv-SE" sz="2400" b="1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 smtClean="0"/>
              <a:t>Opening</a:t>
            </a:r>
            <a:r>
              <a:rPr lang="sv-SE" sz="2400" dirty="0" smtClean="0"/>
              <a:t> and </a:t>
            </a:r>
            <a:r>
              <a:rPr lang="sv-SE" sz="2400" dirty="0" err="1" smtClean="0"/>
              <a:t>closing</a:t>
            </a:r>
            <a:r>
              <a:rPr lang="sv-SE" sz="2400" dirty="0" smtClean="0"/>
              <a:t> </a:t>
            </a:r>
            <a:r>
              <a:rPr lang="sv-SE" sz="2400" dirty="0" err="1" smtClean="0"/>
              <a:t>ceremonies</a:t>
            </a:r>
            <a:endParaRPr lang="sv-SE" sz="2400" dirty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 smtClean="0"/>
              <a:t>Scientific</a:t>
            </a:r>
            <a:r>
              <a:rPr lang="sv-SE" sz="2400" dirty="0" smtClean="0"/>
              <a:t> </a:t>
            </a:r>
            <a:r>
              <a:rPr lang="sv-SE" sz="2400" dirty="0" err="1" smtClean="0"/>
              <a:t>programme</a:t>
            </a:r>
            <a:r>
              <a:rPr lang="sv-SE" sz="2400" dirty="0"/>
              <a:t> </a:t>
            </a:r>
            <a:r>
              <a:rPr lang="sv-SE" sz="2400" dirty="0" smtClean="0"/>
              <a:t>&amp; in-</a:t>
            </a:r>
            <a:r>
              <a:rPr lang="sv-SE" sz="2400" dirty="0" err="1" smtClean="0"/>
              <a:t>congress</a:t>
            </a:r>
            <a:r>
              <a:rPr lang="sv-SE" sz="2400" dirty="0" smtClean="0"/>
              <a:t> </a:t>
            </a:r>
            <a:r>
              <a:rPr lang="sv-SE" sz="2400" dirty="0" err="1" smtClean="0"/>
              <a:t>excursions</a:t>
            </a: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Speakers</a:t>
            </a:r>
            <a:endParaRPr lang="sv-SE" sz="2400" dirty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/>
              <a:t>Abstracts </a:t>
            </a:r>
            <a:r>
              <a:rPr lang="sv-SE" sz="2400" dirty="0" smtClean="0"/>
              <a:t>&amp; </a:t>
            </a:r>
            <a:r>
              <a:rPr lang="sv-SE" sz="2400" dirty="0" err="1" smtClean="0"/>
              <a:t>proceedings</a:t>
            </a:r>
            <a:r>
              <a:rPr lang="sv-SE" sz="2400" dirty="0" smtClean="0"/>
              <a:t> process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sv-SE" sz="2400" dirty="0">
              <a:latin typeface="+mj-lt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Planning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congress</a:t>
            </a:r>
            <a:endParaRPr lang="sv-SE" dirty="0" smtClean="0"/>
          </a:p>
        </p:txBody>
      </p:sp>
      <p:sp>
        <p:nvSpPr>
          <p:cNvPr id="4103" name="Platshållare för sidfot 15"/>
          <p:cNvSpPr>
            <a:spLocks noGrp="1"/>
          </p:cNvSpPr>
          <p:nvPr>
            <p:ph type="ftr" sz="quarter" idx="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800" smtClean="0">
                <a:solidFill>
                  <a:schemeClr val="bg2"/>
                </a:solidFill>
                <a:latin typeface="Verdana" pitchFamily="34" charset="0"/>
              </a:rPr>
              <a:t>Tia Eriksson                                                      march 2013</a:t>
            </a:r>
          </a:p>
        </p:txBody>
      </p:sp>
    </p:spTree>
    <p:extLst>
      <p:ext uri="{BB962C8B-B14F-4D97-AF65-F5344CB8AC3E}">
        <p14:creationId xmlns:p14="http://schemas.microsoft.com/office/powerpoint/2010/main" val="7552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3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381" r="1770" b="2381"/>
          <a:stretch/>
        </p:blipFill>
        <p:spPr/>
      </p:pic>
    </p:spTree>
    <p:extLst>
      <p:ext uri="{BB962C8B-B14F-4D97-AF65-F5344CB8AC3E}">
        <p14:creationId xmlns:p14="http://schemas.microsoft.com/office/powerpoint/2010/main" val="751977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4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2628" r="1999" b="2628"/>
          <a:stretch/>
        </p:blipFill>
        <p:spPr/>
      </p:pic>
    </p:spTree>
    <p:extLst>
      <p:ext uri="{BB962C8B-B14F-4D97-AF65-F5344CB8AC3E}">
        <p14:creationId xmlns:p14="http://schemas.microsoft.com/office/powerpoint/2010/main" val="2405415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Post Congress tour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4294967295"/>
          </p:nvPr>
        </p:nvSpPr>
        <p:spPr>
          <a:xfrm>
            <a:off x="1358900" y="3695699"/>
            <a:ext cx="6435725" cy="2430463"/>
          </a:xfrm>
        </p:spPr>
        <p:txBody>
          <a:bodyPr/>
          <a:lstStyle/>
          <a:p>
            <a:pPr algn="ctr"/>
            <a:r>
              <a:rPr lang="sv-SE" dirty="0">
                <a:solidFill>
                  <a:srgbClr val="5FAFC7"/>
                </a:solidFill>
              </a:rPr>
              <a:t>”</a:t>
            </a:r>
            <a:r>
              <a:rPr lang="sv-SE" dirty="0" err="1">
                <a:solidFill>
                  <a:srgbClr val="5FAFC7"/>
                </a:solidFill>
              </a:rPr>
              <a:t>Forestry</a:t>
            </a:r>
            <a:r>
              <a:rPr lang="sv-SE" dirty="0">
                <a:solidFill>
                  <a:srgbClr val="5FAFC7"/>
                </a:solidFill>
              </a:rPr>
              <a:t> on an </a:t>
            </a:r>
            <a:r>
              <a:rPr lang="sv-SE" dirty="0" err="1">
                <a:solidFill>
                  <a:srgbClr val="5FAFC7"/>
                </a:solidFill>
              </a:rPr>
              <a:t>island</a:t>
            </a:r>
            <a:r>
              <a:rPr lang="sv-SE" dirty="0">
                <a:solidFill>
                  <a:srgbClr val="5FAFC7"/>
                </a:solidFill>
              </a:rPr>
              <a:t> in the Atlantic Ocean”</a:t>
            </a:r>
          </a:p>
        </p:txBody>
      </p:sp>
    </p:spTree>
    <p:extLst>
      <p:ext uri="{BB962C8B-B14F-4D97-AF65-F5344CB8AC3E}">
        <p14:creationId xmlns:p14="http://schemas.microsoft.com/office/powerpoint/2010/main" val="893379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PostC_Bild15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6808" r="1770" b="6808"/>
          <a:stretch/>
        </p:blipFill>
        <p:spPr/>
      </p:pic>
    </p:spTree>
    <p:extLst>
      <p:ext uri="{BB962C8B-B14F-4D97-AF65-F5344CB8AC3E}">
        <p14:creationId xmlns:p14="http://schemas.microsoft.com/office/powerpoint/2010/main" val="364387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6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964" r="17703" b="3964"/>
          <a:stretch/>
        </p:blipFill>
        <p:spPr/>
      </p:pic>
    </p:spTree>
    <p:extLst>
      <p:ext uri="{BB962C8B-B14F-4D97-AF65-F5344CB8AC3E}">
        <p14:creationId xmlns:p14="http://schemas.microsoft.com/office/powerpoint/2010/main" val="2120542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7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r="71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2215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8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4250" r="9341" b="1006"/>
          <a:stretch/>
        </p:blipFill>
        <p:spPr>
          <a:xfrm>
            <a:off x="161821" y="160996"/>
            <a:ext cx="8820358" cy="5804816"/>
          </a:xfrm>
        </p:spPr>
      </p:pic>
    </p:spTree>
    <p:extLst>
      <p:ext uri="{BB962C8B-B14F-4D97-AF65-F5344CB8AC3E}">
        <p14:creationId xmlns:p14="http://schemas.microsoft.com/office/powerpoint/2010/main" val="3348026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19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" b="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5956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20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r="7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767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PostC_Bild21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0" b="6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543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674414" y="2316285"/>
            <a:ext cx="5827986" cy="393768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sv-SE" sz="2400" b="1" dirty="0" smtClean="0"/>
              <a:t>Social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Net-</a:t>
            </a:r>
            <a:r>
              <a:rPr lang="sv-SE" sz="2400" dirty="0" err="1" smtClean="0"/>
              <a:t>working</a:t>
            </a:r>
            <a:r>
              <a:rPr lang="sv-SE" sz="2400" dirty="0" smtClean="0"/>
              <a:t> </a:t>
            </a:r>
            <a:r>
              <a:rPr lang="sv-SE" sz="2400" dirty="0" err="1" smtClean="0"/>
              <a:t>opportunities</a:t>
            </a: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 smtClean="0"/>
              <a:t>Meals</a:t>
            </a:r>
            <a:r>
              <a:rPr lang="sv-SE" sz="2400" dirty="0" smtClean="0"/>
              <a:t> &amp; events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Social/touristic </a:t>
            </a:r>
            <a:r>
              <a:rPr lang="sv-SE" sz="2400" dirty="0" err="1" smtClean="0"/>
              <a:t>excursions</a:t>
            </a:r>
            <a:r>
              <a:rPr lang="sv-SE" sz="2400" dirty="0" smtClean="0"/>
              <a:t> and visits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GB" sz="2400" dirty="0" smtClean="0"/>
              <a:t>Spouse’s programme</a:t>
            </a:r>
          </a:p>
          <a:p>
            <a:pPr eaLnBrk="1" hangingPunct="1">
              <a:lnSpc>
                <a:spcPct val="90000"/>
              </a:lnSpc>
              <a:defRPr/>
            </a:pPr>
            <a:endParaRPr lang="sv-SE" dirty="0"/>
          </a:p>
          <a:p>
            <a:pPr marL="0" indent="0" eaLnBrk="1" hangingPunct="1">
              <a:buFontTx/>
              <a:buNone/>
              <a:defRPr/>
            </a:pPr>
            <a:endParaRPr lang="sv-SE" dirty="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Planning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congress</a:t>
            </a:r>
            <a:endParaRPr lang="sv-SE" dirty="0" smtClean="0"/>
          </a:p>
        </p:txBody>
      </p:sp>
      <p:sp>
        <p:nvSpPr>
          <p:cNvPr id="5127" name="Platshållare för sidfot 1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800" smtClean="0">
                <a:solidFill>
                  <a:schemeClr val="bg2"/>
                </a:solidFill>
                <a:latin typeface="Verdana" pitchFamily="34" charset="0"/>
              </a:rPr>
              <a:t>Tia Eriksson                                                      march 2013</a:t>
            </a:r>
          </a:p>
        </p:txBody>
      </p:sp>
    </p:spTree>
    <p:extLst>
      <p:ext uri="{BB962C8B-B14F-4D97-AF65-F5344CB8AC3E}">
        <p14:creationId xmlns:p14="http://schemas.microsoft.com/office/powerpoint/2010/main" val="39734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lnSpc>
                <a:spcPct val="110000"/>
              </a:lnSpc>
            </a:pPr>
            <a:r>
              <a:rPr lang="sv-SE" dirty="0"/>
              <a:t>In </a:t>
            </a:r>
            <a:r>
              <a:rPr lang="sv-SE" dirty="0" err="1"/>
              <a:t>congress</a:t>
            </a:r>
            <a:r>
              <a:rPr lang="sv-SE" dirty="0"/>
              <a:t> </a:t>
            </a:r>
            <a:r>
              <a:rPr lang="sv-SE" dirty="0" err="1"/>
              <a:t>excursion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4271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900209"/>
            <a:ext cx="6045675" cy="2116180"/>
          </a:xfrm>
          <a:prstGeom prst="rect">
            <a:avLst/>
          </a:prstGeom>
          <a:noFill/>
        </p:spPr>
        <p:txBody>
          <a:bodyPr wrap="none" lIns="84033" tIns="42017" rIns="84033" bIns="42017" rtlCol="0">
            <a:spAutoFit/>
          </a:bodyPr>
          <a:lstStyle/>
          <a:p>
            <a:r>
              <a:rPr lang="sv-SE" sz="3300" dirty="0">
                <a:latin typeface="Calibri" pitchFamily="34" charset="0"/>
              </a:rPr>
              <a:t>Filmklipp - Bussintroduktion</a:t>
            </a:r>
          </a:p>
          <a:p>
            <a:r>
              <a:rPr lang="sv-SE" sz="3300" dirty="0">
                <a:latin typeface="Calibri" pitchFamily="34" charset="0"/>
              </a:rPr>
              <a:t>Det har strulat med inbäddningen</a:t>
            </a:r>
          </a:p>
          <a:p>
            <a:r>
              <a:rPr lang="sv-SE" sz="3300" dirty="0">
                <a:latin typeface="Calibri" pitchFamily="34" charset="0"/>
              </a:rPr>
              <a:t>av filmklippet i presentationen. Vi </a:t>
            </a:r>
            <a:br>
              <a:rPr lang="sv-SE" sz="3300" dirty="0">
                <a:latin typeface="Calibri" pitchFamily="34" charset="0"/>
              </a:rPr>
            </a:br>
            <a:r>
              <a:rPr lang="sv-SE" sz="3300" dirty="0">
                <a:latin typeface="Calibri" pitchFamily="34" charset="0"/>
              </a:rPr>
              <a:t>får fundera på en lösning.</a:t>
            </a:r>
          </a:p>
        </p:txBody>
      </p:sp>
    </p:spTree>
    <p:extLst>
      <p:ext uri="{BB962C8B-B14F-4D97-AF65-F5344CB8AC3E}">
        <p14:creationId xmlns:p14="http://schemas.microsoft.com/office/powerpoint/2010/main" val="11247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Skogforsk_Bild4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2"/>
          <a:stretch/>
        </p:blipFill>
        <p:spPr/>
      </p:pic>
      <p:sp>
        <p:nvSpPr>
          <p:cNvPr id="6" name="TextBox 2"/>
          <p:cNvSpPr txBox="1"/>
          <p:nvPr/>
        </p:nvSpPr>
        <p:spPr>
          <a:xfrm>
            <a:off x="1565381" y="5146471"/>
            <a:ext cx="7261120" cy="654241"/>
          </a:xfrm>
          <a:prstGeom prst="rect">
            <a:avLst/>
          </a:prstGeom>
          <a:noFill/>
        </p:spPr>
        <p:txBody>
          <a:bodyPr wrap="square" lIns="84033" tIns="42017" rIns="84033" bIns="42017" rtlCol="0">
            <a:spAutoFit/>
          </a:bodyPr>
          <a:lstStyle/>
          <a:p>
            <a:pPr algn="r"/>
            <a:r>
              <a:rPr lang="sv-SE" sz="3700" b="1" dirty="0" err="1">
                <a:solidFill>
                  <a:schemeClr val="bg1"/>
                </a:solidFill>
                <a:latin typeface="Calibri" pitchFamily="34" charset="0"/>
              </a:rPr>
              <a:t>Excursion</a:t>
            </a:r>
            <a:r>
              <a:rPr lang="sv-SE" sz="3700" b="1" dirty="0">
                <a:solidFill>
                  <a:schemeClr val="bg1"/>
                </a:solidFill>
                <a:latin typeface="Calibri" pitchFamily="34" charset="0"/>
              </a:rPr>
              <a:t> traditions </a:t>
            </a:r>
            <a:r>
              <a:rPr lang="sv-SE" sz="3700" b="1" dirty="0" smtClean="0">
                <a:solidFill>
                  <a:schemeClr val="bg1"/>
                </a:solidFill>
                <a:latin typeface="Calibri" pitchFamily="34" charset="0"/>
              </a:rPr>
              <a:t>&amp; Wide support</a:t>
            </a:r>
            <a:endParaRPr lang="sv-SE" sz="37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80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Skogforsk_Bild1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 b="2600"/>
          <a:stretch>
            <a:fillRect/>
          </a:stretch>
        </p:blipFill>
        <p:spPr/>
      </p:pic>
      <p:sp>
        <p:nvSpPr>
          <p:cNvPr id="6" name="TextBox 2"/>
          <p:cNvSpPr txBox="1"/>
          <p:nvPr/>
        </p:nvSpPr>
        <p:spPr>
          <a:xfrm>
            <a:off x="1616181" y="5146471"/>
            <a:ext cx="7210320" cy="654241"/>
          </a:xfrm>
          <a:prstGeom prst="rect">
            <a:avLst/>
          </a:prstGeom>
          <a:noFill/>
        </p:spPr>
        <p:txBody>
          <a:bodyPr wrap="square" lIns="84033" tIns="42017" rIns="84033" bIns="42017" rtlCol="0">
            <a:spAutoFit/>
          </a:bodyPr>
          <a:lstStyle/>
          <a:p>
            <a:pPr algn="r"/>
            <a:r>
              <a:rPr lang="sv-SE" sz="3700" b="1" dirty="0" err="1">
                <a:solidFill>
                  <a:schemeClr val="bg1"/>
                </a:solidFill>
                <a:latin typeface="Calibri" pitchFamily="34" charset="0"/>
              </a:rPr>
              <a:t>Skilled</a:t>
            </a:r>
            <a:r>
              <a:rPr lang="sv-SE" sz="37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sv-SE" sz="3700" b="1" dirty="0" err="1">
                <a:solidFill>
                  <a:schemeClr val="bg1"/>
                </a:solidFill>
                <a:latin typeface="Calibri" pitchFamily="34" charset="0"/>
              </a:rPr>
              <a:t>excursion</a:t>
            </a:r>
            <a:r>
              <a:rPr lang="sv-SE" sz="37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sv-SE" sz="3700" b="1" dirty="0" err="1" smtClean="0">
                <a:solidFill>
                  <a:schemeClr val="bg1"/>
                </a:solidFill>
                <a:latin typeface="Calibri" pitchFamily="34" charset="0"/>
              </a:rPr>
              <a:t>leaders</a:t>
            </a:r>
            <a:r>
              <a:rPr lang="sv-SE" sz="3700" b="1" dirty="0" smtClean="0">
                <a:solidFill>
                  <a:schemeClr val="bg1"/>
                </a:solidFill>
                <a:latin typeface="Calibri" pitchFamily="34" charset="0"/>
              </a:rPr>
              <a:t> &amp; support</a:t>
            </a:r>
            <a:endParaRPr lang="sv-SE" sz="37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07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Skogforsk_Bild2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" b="2565"/>
          <a:stretch>
            <a:fillRect/>
          </a:stretch>
        </p:blipFill>
        <p:spPr/>
      </p:pic>
      <p:sp>
        <p:nvSpPr>
          <p:cNvPr id="6" name="TextBox 2"/>
          <p:cNvSpPr txBox="1"/>
          <p:nvPr/>
        </p:nvSpPr>
        <p:spPr>
          <a:xfrm>
            <a:off x="1590781" y="5146471"/>
            <a:ext cx="7248420" cy="654241"/>
          </a:xfrm>
          <a:prstGeom prst="rect">
            <a:avLst/>
          </a:prstGeom>
          <a:noFill/>
        </p:spPr>
        <p:txBody>
          <a:bodyPr wrap="square" lIns="84033" tIns="42017" rIns="84033" bIns="42017" rtlCol="0">
            <a:spAutoFit/>
          </a:bodyPr>
          <a:lstStyle/>
          <a:p>
            <a:pPr algn="r"/>
            <a:r>
              <a:rPr lang="sv-SE" sz="3700" b="1" dirty="0" err="1">
                <a:solidFill>
                  <a:schemeClr val="bg1"/>
                </a:solidFill>
                <a:latin typeface="Calibri" pitchFamily="34" charset="0"/>
              </a:rPr>
              <a:t>Meet</a:t>
            </a:r>
            <a:r>
              <a:rPr lang="sv-SE" sz="3700" b="1" dirty="0">
                <a:solidFill>
                  <a:schemeClr val="bg1"/>
                </a:solidFill>
                <a:latin typeface="Calibri" pitchFamily="34" charset="0"/>
              </a:rPr>
              <a:t> the </a:t>
            </a:r>
            <a:r>
              <a:rPr lang="sv-SE" sz="3700" b="1" dirty="0" err="1">
                <a:solidFill>
                  <a:schemeClr val="bg1"/>
                </a:solidFill>
                <a:latin typeface="Calibri" pitchFamily="34" charset="0"/>
              </a:rPr>
              <a:t>craftsmen</a:t>
            </a:r>
            <a:endParaRPr lang="sv-SE" sz="37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46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Skogforsk_Bild3.pn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" b="2565"/>
          <a:stretch>
            <a:fillRect/>
          </a:stretch>
        </p:blipFill>
        <p:spPr/>
      </p:pic>
      <p:sp>
        <p:nvSpPr>
          <p:cNvPr id="6" name="TextBox 2"/>
          <p:cNvSpPr txBox="1"/>
          <p:nvPr/>
        </p:nvSpPr>
        <p:spPr>
          <a:xfrm>
            <a:off x="1590781" y="5146471"/>
            <a:ext cx="7248420" cy="654241"/>
          </a:xfrm>
          <a:prstGeom prst="rect">
            <a:avLst/>
          </a:prstGeom>
          <a:noFill/>
        </p:spPr>
        <p:txBody>
          <a:bodyPr wrap="square" lIns="84033" tIns="42017" rIns="84033" bIns="42017" rtlCol="0">
            <a:spAutoFit/>
          </a:bodyPr>
          <a:lstStyle/>
          <a:p>
            <a:pPr algn="r"/>
            <a:r>
              <a:rPr lang="sv-SE" sz="3700" b="1" dirty="0" err="1" smtClean="0">
                <a:solidFill>
                  <a:schemeClr val="bg1"/>
                </a:solidFill>
                <a:latin typeface="Calibri" pitchFamily="34" charset="0"/>
              </a:rPr>
              <a:t>Let’s</a:t>
            </a:r>
            <a:r>
              <a:rPr lang="sv-SE" sz="37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sv-SE" sz="3700" b="1" dirty="0" err="1" smtClean="0">
                <a:solidFill>
                  <a:schemeClr val="bg1"/>
                </a:solidFill>
                <a:latin typeface="Calibri" pitchFamily="34" charset="0"/>
              </a:rPr>
              <a:t>use</a:t>
            </a:r>
            <a:r>
              <a:rPr lang="sv-SE" sz="3700" b="1" dirty="0" smtClean="0">
                <a:solidFill>
                  <a:schemeClr val="bg1"/>
                </a:solidFill>
                <a:latin typeface="Calibri" pitchFamily="34" charset="0"/>
              </a:rPr>
              <a:t> the bus!</a:t>
            </a:r>
            <a:endParaRPr lang="sv-SE" sz="37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08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b="1" dirty="0" err="1"/>
              <a:t>Hunting</a:t>
            </a:r>
            <a:r>
              <a:rPr lang="sv-SE" sz="1800" b="1" dirty="0"/>
              <a:t> and </a:t>
            </a:r>
            <a:r>
              <a:rPr lang="sv-SE" sz="1800" b="1" dirty="0" err="1"/>
              <a:t>wildlife</a:t>
            </a:r>
            <a:r>
              <a:rPr lang="sv-SE" sz="1800" b="1" dirty="0"/>
              <a:t> management </a:t>
            </a:r>
            <a:br>
              <a:rPr lang="sv-SE" sz="1800" b="1" dirty="0"/>
            </a:br>
            <a:r>
              <a:rPr lang="sv-SE" sz="1800" i="1" dirty="0">
                <a:solidFill>
                  <a:srgbClr val="5FAFC7"/>
                </a:solidFill>
              </a:rPr>
              <a:t>– The </a:t>
            </a:r>
            <a:r>
              <a:rPr lang="sv-SE" sz="1800" i="1" dirty="0" err="1">
                <a:solidFill>
                  <a:srgbClr val="5FAFC7"/>
                </a:solidFill>
              </a:rPr>
              <a:t>swedish</a:t>
            </a:r>
            <a:r>
              <a:rPr lang="sv-SE" sz="1800" i="1" dirty="0">
                <a:solidFill>
                  <a:srgbClr val="5FAFC7"/>
                </a:solidFill>
              </a:rPr>
              <a:t> association for </a:t>
            </a:r>
            <a:r>
              <a:rPr lang="sv-SE" sz="1800" i="1" dirty="0" err="1">
                <a:solidFill>
                  <a:srgbClr val="5FAFC7"/>
                </a:solidFill>
              </a:rPr>
              <a:t>wildlife</a:t>
            </a:r>
            <a:r>
              <a:rPr lang="sv-SE" sz="1800" i="1" dirty="0">
                <a:solidFill>
                  <a:srgbClr val="5FAFC7"/>
                </a:solidFill>
              </a:rPr>
              <a:t> </a:t>
            </a:r>
            <a:r>
              <a:rPr lang="sv-SE" sz="1800" i="1" dirty="0" smtClean="0">
                <a:solidFill>
                  <a:srgbClr val="5FAFC7"/>
                </a:solidFill>
              </a:rPr>
              <a:t>management</a:t>
            </a:r>
          </a:p>
          <a:p>
            <a:endParaRPr lang="sv-SE" sz="1800" dirty="0"/>
          </a:p>
          <a:p>
            <a:r>
              <a:rPr lang="sv-SE" sz="1800" b="1" dirty="0"/>
              <a:t>The Swedish </a:t>
            </a:r>
            <a:r>
              <a:rPr lang="sv-SE" sz="1800" b="1" dirty="0" err="1"/>
              <a:t>tree</a:t>
            </a:r>
            <a:r>
              <a:rPr lang="sv-SE" sz="1800" b="1" dirty="0"/>
              <a:t> </a:t>
            </a:r>
            <a:r>
              <a:rPr lang="sv-SE" sz="1800" b="1" dirty="0" err="1"/>
              <a:t>breeding</a:t>
            </a:r>
            <a:r>
              <a:rPr lang="sv-SE" sz="1800" b="1" dirty="0"/>
              <a:t/>
            </a:r>
            <a:br>
              <a:rPr lang="sv-SE" sz="1800" b="1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>
                <a:solidFill>
                  <a:srgbClr val="5FAFC7"/>
                </a:solidFill>
              </a:rPr>
              <a:t>Svenska </a:t>
            </a:r>
            <a:r>
              <a:rPr lang="sv-SE" sz="1800" i="1" dirty="0" smtClean="0">
                <a:solidFill>
                  <a:srgbClr val="5FAFC7"/>
                </a:solidFill>
              </a:rPr>
              <a:t>skogsplantor</a:t>
            </a:r>
          </a:p>
          <a:p>
            <a:endParaRPr lang="sv-SE" sz="1800" dirty="0"/>
          </a:p>
          <a:p>
            <a:r>
              <a:rPr lang="sv-SE" sz="1800" b="1" dirty="0"/>
              <a:t>The digital </a:t>
            </a:r>
            <a:r>
              <a:rPr lang="sv-SE" sz="1800" b="1" dirty="0" err="1"/>
              <a:t>chain</a:t>
            </a:r>
            <a:r>
              <a:rPr lang="sv-SE" sz="1800" b="1" dirty="0"/>
              <a:t/>
            </a:r>
            <a:br>
              <a:rPr lang="sv-SE" sz="1800" b="1" dirty="0"/>
            </a:br>
            <a:r>
              <a:rPr lang="sv-SE" sz="1800" i="1" dirty="0">
                <a:solidFill>
                  <a:srgbClr val="5FAFC7"/>
                </a:solidFill>
              </a:rPr>
              <a:t>–</a:t>
            </a:r>
            <a:r>
              <a:rPr lang="sv-SE" sz="1800" i="1" dirty="0" smtClean="0">
                <a:solidFill>
                  <a:srgbClr val="5FAFC7"/>
                </a:solidFill>
              </a:rPr>
              <a:t> </a:t>
            </a:r>
            <a:r>
              <a:rPr lang="sv-SE" sz="1800" i="1" dirty="0">
                <a:solidFill>
                  <a:srgbClr val="5FAFC7"/>
                </a:solidFill>
              </a:rPr>
              <a:t>Holmen </a:t>
            </a:r>
            <a:r>
              <a:rPr lang="sv-SE" sz="1800" i="1" dirty="0" smtClean="0">
                <a:solidFill>
                  <a:srgbClr val="5FAFC7"/>
                </a:solidFill>
              </a:rPr>
              <a:t>skog</a:t>
            </a:r>
            <a:endParaRPr lang="sv-SE" sz="1600" i="1" dirty="0">
              <a:solidFill>
                <a:srgbClr val="5FAFC7"/>
              </a:solidFill>
            </a:endParaRPr>
          </a:p>
          <a:p>
            <a:endParaRPr lang="sv-SE" sz="1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sv-SE" sz="1800" b="1" dirty="0" err="1"/>
              <a:t>Remote</a:t>
            </a:r>
            <a:r>
              <a:rPr lang="sv-SE" sz="1800" b="1" dirty="0"/>
              <a:t> </a:t>
            </a:r>
            <a:r>
              <a:rPr lang="sv-SE" sz="1800" b="1" dirty="0" err="1"/>
              <a:t>sensing</a:t>
            </a:r>
            <a:r>
              <a:rPr lang="sv-SE" sz="1800" b="1" dirty="0"/>
              <a:t> </a:t>
            </a:r>
            <a:r>
              <a:rPr lang="sv-SE" sz="1800" b="1" dirty="0" err="1"/>
              <a:t>into</a:t>
            </a:r>
            <a:r>
              <a:rPr lang="sv-SE" sz="1800" b="1" dirty="0"/>
              <a:t> the </a:t>
            </a:r>
            <a:r>
              <a:rPr lang="sv-SE" sz="1800" b="1" dirty="0" err="1"/>
              <a:t>future</a:t>
            </a:r>
            <a:r>
              <a:rPr lang="sv-SE" sz="1800" dirty="0"/>
              <a:t/>
            </a:r>
            <a:br>
              <a:rPr lang="sv-SE" sz="1800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>
                <a:solidFill>
                  <a:srgbClr val="5FAFC7"/>
                </a:solidFill>
              </a:rPr>
              <a:t>The Swedish University </a:t>
            </a:r>
            <a:r>
              <a:rPr lang="sv-SE" sz="1800" i="1" dirty="0" err="1">
                <a:solidFill>
                  <a:srgbClr val="5FAFC7"/>
                </a:solidFill>
              </a:rPr>
              <a:t>of</a:t>
            </a:r>
            <a:r>
              <a:rPr lang="sv-SE" sz="1800" i="1" dirty="0">
                <a:solidFill>
                  <a:srgbClr val="5FAFC7"/>
                </a:solidFill>
              </a:rPr>
              <a:t> Agricultural </a:t>
            </a:r>
            <a:r>
              <a:rPr lang="sv-SE" sz="1800" i="1" dirty="0" smtClean="0">
                <a:solidFill>
                  <a:srgbClr val="5FAFC7"/>
                </a:solidFill>
              </a:rPr>
              <a:t>Sciences</a:t>
            </a:r>
            <a:endParaRPr lang="sv-SE" sz="1800" b="1" i="1" dirty="0" smtClean="0">
              <a:solidFill>
                <a:srgbClr val="5FAFC7"/>
              </a:solidFill>
            </a:endParaRPr>
          </a:p>
          <a:p>
            <a:endParaRPr lang="sv-SE" sz="1800" b="1" dirty="0"/>
          </a:p>
          <a:p>
            <a:r>
              <a:rPr lang="sv-SE" sz="1800" b="1" dirty="0" smtClean="0"/>
              <a:t>Small </a:t>
            </a:r>
            <a:r>
              <a:rPr lang="sv-SE" sz="1800" b="1" dirty="0"/>
              <a:t>and medium-</a:t>
            </a:r>
            <a:r>
              <a:rPr lang="sv-SE" sz="1800" b="1" dirty="0" err="1"/>
              <a:t>sized</a:t>
            </a:r>
            <a:r>
              <a:rPr lang="sv-SE" sz="1800" b="1" dirty="0"/>
              <a:t> </a:t>
            </a:r>
            <a:r>
              <a:rPr lang="sv-SE" sz="1800" b="1" dirty="0" err="1"/>
              <a:t>forest</a:t>
            </a:r>
            <a:r>
              <a:rPr lang="sv-SE" sz="1800" b="1" dirty="0"/>
              <a:t> </a:t>
            </a:r>
            <a:r>
              <a:rPr lang="sv-SE" sz="1800" b="1" dirty="0" err="1"/>
              <a:t>industries</a:t>
            </a:r>
            <a:r>
              <a:rPr lang="sv-SE" sz="1800" b="1" dirty="0"/>
              <a:t> </a:t>
            </a:r>
            <a:r>
              <a:rPr lang="sv-SE" sz="1800" b="1" dirty="0" smtClean="0"/>
              <a:t>and </a:t>
            </a:r>
            <a:r>
              <a:rPr lang="sv-SE" sz="1800" b="1" dirty="0"/>
              <a:t>the </a:t>
            </a:r>
            <a:r>
              <a:rPr lang="sv-SE" sz="1800" b="1" dirty="0" err="1"/>
              <a:t>value</a:t>
            </a:r>
            <a:r>
              <a:rPr lang="sv-SE" sz="1800" b="1" dirty="0"/>
              <a:t> </a:t>
            </a:r>
            <a:r>
              <a:rPr lang="sv-SE" sz="1800" b="1" dirty="0" err="1"/>
              <a:t>chain</a:t>
            </a:r>
            <a:r>
              <a:rPr lang="sv-SE" sz="1800" b="1" dirty="0"/>
              <a:t/>
            </a:r>
            <a:br>
              <a:rPr lang="sv-SE" sz="1800" b="1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>
                <a:solidFill>
                  <a:srgbClr val="5FAFC7"/>
                </a:solidFill>
              </a:rPr>
              <a:t>The </a:t>
            </a:r>
            <a:r>
              <a:rPr lang="sv-SE" sz="1800" i="1" dirty="0" err="1">
                <a:solidFill>
                  <a:srgbClr val="5FAFC7"/>
                </a:solidFill>
              </a:rPr>
              <a:t>Linnæus</a:t>
            </a:r>
            <a:r>
              <a:rPr lang="sv-SE" sz="1800" i="1" dirty="0">
                <a:solidFill>
                  <a:srgbClr val="5FAFC7"/>
                </a:solidFill>
              </a:rPr>
              <a:t> University</a:t>
            </a:r>
          </a:p>
          <a:p>
            <a:endParaRPr lang="sv-SE" sz="1800" dirty="0" smtClean="0"/>
          </a:p>
          <a:p>
            <a:r>
              <a:rPr lang="sv-SE" sz="1800" b="1" dirty="0" err="1"/>
              <a:t>Sustainable</a:t>
            </a:r>
            <a:r>
              <a:rPr lang="sv-SE" sz="1800" b="1" dirty="0"/>
              <a:t> </a:t>
            </a:r>
            <a:r>
              <a:rPr lang="sv-SE" sz="1800" b="1" dirty="0" err="1"/>
              <a:t>family</a:t>
            </a:r>
            <a:r>
              <a:rPr lang="sv-SE" sz="1800" b="1" dirty="0"/>
              <a:t> </a:t>
            </a:r>
            <a:r>
              <a:rPr lang="sv-SE" sz="1800" b="1" dirty="0" err="1"/>
              <a:t>forestry</a:t>
            </a:r>
            <a:r>
              <a:rPr lang="sv-SE" sz="1800" b="1" dirty="0"/>
              <a:t/>
            </a:r>
            <a:br>
              <a:rPr lang="sv-SE" sz="1800" b="1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>
                <a:solidFill>
                  <a:srgbClr val="5FAFC7"/>
                </a:solidFill>
              </a:rPr>
              <a:t>The Federation </a:t>
            </a:r>
            <a:r>
              <a:rPr lang="sv-SE" sz="1800" i="1" dirty="0" err="1">
                <a:solidFill>
                  <a:srgbClr val="5FAFC7"/>
                </a:solidFill>
              </a:rPr>
              <a:t>of</a:t>
            </a:r>
            <a:r>
              <a:rPr lang="sv-SE" sz="1800" i="1" dirty="0">
                <a:solidFill>
                  <a:srgbClr val="5FAFC7"/>
                </a:solidFill>
              </a:rPr>
              <a:t> </a:t>
            </a:r>
            <a:r>
              <a:rPr lang="sv-SE" sz="1800" i="1" dirty="0" err="1">
                <a:solidFill>
                  <a:srgbClr val="5FAFC7"/>
                </a:solidFill>
              </a:rPr>
              <a:t>forest</a:t>
            </a:r>
            <a:r>
              <a:rPr lang="sv-SE" sz="1800" i="1" dirty="0">
                <a:solidFill>
                  <a:srgbClr val="5FAFC7"/>
                </a:solidFill>
              </a:rPr>
              <a:t> </a:t>
            </a:r>
            <a:r>
              <a:rPr lang="sv-SE" sz="1800" i="1" dirty="0" err="1" smtClean="0">
                <a:solidFill>
                  <a:srgbClr val="5FAFC7"/>
                </a:solidFill>
              </a:rPr>
              <a:t>owners</a:t>
            </a:r>
            <a:endParaRPr lang="sv-SE" sz="1800" i="1" dirty="0">
              <a:solidFill>
                <a:srgbClr val="5FAFC7"/>
              </a:solidFill>
            </a:endParaRPr>
          </a:p>
          <a:p>
            <a:endParaRPr lang="sv-SE" sz="1800" dirty="0"/>
          </a:p>
          <a:p>
            <a:endParaRPr lang="sv-SE" sz="180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In-</a:t>
            </a:r>
            <a:r>
              <a:rPr lang="sv-SE" dirty="0" err="1"/>
              <a:t>congress</a:t>
            </a:r>
            <a:r>
              <a:rPr lang="sv-SE" dirty="0"/>
              <a:t> </a:t>
            </a:r>
            <a:r>
              <a:rPr lang="sv-SE" dirty="0" err="1" smtClean="0"/>
              <a:t>excursions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8377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b="1" dirty="0"/>
              <a:t>Forest </a:t>
            </a:r>
            <a:r>
              <a:rPr lang="sv-SE" sz="1800" b="1" dirty="0" err="1"/>
              <a:t>health</a:t>
            </a:r>
            <a:r>
              <a:rPr lang="sv-SE" sz="1800" b="1" dirty="0"/>
              <a:t> and </a:t>
            </a:r>
            <a:r>
              <a:rPr lang="sv-SE" sz="1800" b="1" dirty="0" err="1"/>
              <a:t>damage</a:t>
            </a:r>
            <a:r>
              <a:rPr lang="sv-SE" sz="1800" b="1" dirty="0"/>
              <a:t/>
            </a:r>
            <a:br>
              <a:rPr lang="sv-SE" sz="1800" b="1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>
                <a:solidFill>
                  <a:srgbClr val="5FAFC7"/>
                </a:solidFill>
              </a:rPr>
              <a:t>The Swedish University </a:t>
            </a:r>
            <a:r>
              <a:rPr lang="sv-SE" sz="1800" i="1" dirty="0" err="1">
                <a:solidFill>
                  <a:srgbClr val="5FAFC7"/>
                </a:solidFill>
              </a:rPr>
              <a:t>of</a:t>
            </a:r>
            <a:r>
              <a:rPr lang="sv-SE" sz="1800" i="1" dirty="0">
                <a:solidFill>
                  <a:srgbClr val="5FAFC7"/>
                </a:solidFill>
              </a:rPr>
              <a:t> Agricultural Sciences</a:t>
            </a:r>
          </a:p>
          <a:p>
            <a:endParaRPr lang="sv-SE" sz="1800" dirty="0"/>
          </a:p>
          <a:p>
            <a:r>
              <a:rPr lang="sv-SE" sz="1800" b="1" dirty="0" err="1"/>
              <a:t>Efficacy</a:t>
            </a:r>
            <a:r>
              <a:rPr lang="sv-SE" sz="1800" b="1" dirty="0"/>
              <a:t> in </a:t>
            </a:r>
            <a:r>
              <a:rPr lang="sv-SE" sz="1800" b="1" dirty="0" err="1"/>
              <a:t>environmental</a:t>
            </a:r>
            <a:r>
              <a:rPr lang="sv-SE" sz="1800" b="1" dirty="0"/>
              <a:t> </a:t>
            </a:r>
            <a:r>
              <a:rPr lang="sv-SE" sz="1800" b="1" dirty="0" err="1"/>
              <a:t>concern</a:t>
            </a:r>
            <a:r>
              <a:rPr lang="sv-SE" sz="1800" b="1" dirty="0"/>
              <a:t/>
            </a:r>
            <a:br>
              <a:rPr lang="sv-SE" sz="1800" b="1" dirty="0"/>
            </a:br>
            <a:r>
              <a:rPr lang="sv-SE" sz="1800" i="1" dirty="0" smtClean="0">
                <a:solidFill>
                  <a:srgbClr val="5FAFC7"/>
                </a:solidFill>
              </a:rPr>
              <a:t>– Sveaskog</a:t>
            </a:r>
            <a:endParaRPr lang="sv-SE" sz="1800" b="1" i="1" dirty="0" smtClean="0">
              <a:solidFill>
                <a:srgbClr val="5FAFC7"/>
              </a:solidFill>
            </a:endParaRPr>
          </a:p>
          <a:p>
            <a:endParaRPr lang="sv-SE" sz="1800" b="1" dirty="0"/>
          </a:p>
          <a:p>
            <a:r>
              <a:rPr lang="sv-SE" sz="1800" b="1" dirty="0" err="1" smtClean="0"/>
              <a:t>Soil</a:t>
            </a:r>
            <a:r>
              <a:rPr lang="sv-SE" sz="1800" b="1" dirty="0" smtClean="0"/>
              <a:t> </a:t>
            </a:r>
            <a:r>
              <a:rPr lang="sv-SE" sz="1800" b="1" dirty="0"/>
              <a:t>and </a:t>
            </a:r>
            <a:r>
              <a:rPr lang="sv-SE" sz="1800" b="1" dirty="0" err="1"/>
              <a:t>water</a:t>
            </a:r>
            <a:r>
              <a:rPr lang="sv-SE" sz="1800" b="1" dirty="0"/>
              <a:t> </a:t>
            </a:r>
            <a:r>
              <a:rPr lang="sv-SE" sz="1800" b="1" dirty="0" err="1"/>
              <a:t>protection</a:t>
            </a:r>
            <a:r>
              <a:rPr lang="sv-SE" sz="1800" b="1" dirty="0"/>
              <a:t/>
            </a:r>
            <a:br>
              <a:rPr lang="sv-SE" sz="1800" b="1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 err="1" smtClean="0">
                <a:solidFill>
                  <a:srgbClr val="5FAFC7"/>
                </a:solidFill>
              </a:rPr>
              <a:t>Skogforsk</a:t>
            </a:r>
            <a:r>
              <a:rPr lang="sv-SE" sz="1800" i="1" dirty="0" smtClean="0">
                <a:solidFill>
                  <a:srgbClr val="5FAFC7"/>
                </a:solidFill>
              </a:rPr>
              <a:t> </a:t>
            </a:r>
            <a:r>
              <a:rPr lang="sv-SE" sz="1800" i="1" dirty="0">
                <a:solidFill>
                  <a:srgbClr val="5FAFC7"/>
                </a:solidFill>
              </a:rPr>
              <a:t>- The </a:t>
            </a:r>
            <a:r>
              <a:rPr lang="sv-SE" sz="1800" i="1" dirty="0" err="1">
                <a:solidFill>
                  <a:srgbClr val="5FAFC7"/>
                </a:solidFill>
              </a:rPr>
              <a:t>Forestry</a:t>
            </a:r>
            <a:r>
              <a:rPr lang="sv-SE" sz="1800" i="1" dirty="0">
                <a:solidFill>
                  <a:srgbClr val="5FAFC7"/>
                </a:solidFill>
              </a:rPr>
              <a:t> Research </a:t>
            </a:r>
            <a:r>
              <a:rPr lang="sv-SE" sz="1800" i="1" dirty="0" err="1">
                <a:solidFill>
                  <a:srgbClr val="5FAFC7"/>
                </a:solidFill>
              </a:rPr>
              <a:t>Institute</a:t>
            </a:r>
            <a:r>
              <a:rPr lang="sv-SE" sz="1800" i="1" dirty="0">
                <a:solidFill>
                  <a:srgbClr val="5FAFC7"/>
                </a:solidFill>
              </a:rPr>
              <a:t> </a:t>
            </a:r>
            <a:r>
              <a:rPr lang="sv-SE" sz="1800" i="1" dirty="0" err="1">
                <a:solidFill>
                  <a:srgbClr val="5FAFC7"/>
                </a:solidFill>
              </a:rPr>
              <a:t>of</a:t>
            </a:r>
            <a:r>
              <a:rPr lang="sv-SE" sz="1800" i="1" dirty="0">
                <a:solidFill>
                  <a:srgbClr val="5FAFC7"/>
                </a:solidFill>
              </a:rPr>
              <a:t> Sweden</a:t>
            </a:r>
          </a:p>
          <a:p>
            <a:endParaRPr lang="sv-SE" sz="1800" dirty="0" smtClean="0"/>
          </a:p>
          <a:p>
            <a:endParaRPr lang="sv-SE" sz="1800" dirty="0"/>
          </a:p>
          <a:p>
            <a:endParaRPr lang="sv-SE" sz="1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sv-SE" sz="1800" b="1" dirty="0"/>
              <a:t>Urban </a:t>
            </a:r>
            <a:r>
              <a:rPr lang="sv-SE" sz="1800" b="1" dirty="0" err="1"/>
              <a:t>forests</a:t>
            </a:r>
            <a:r>
              <a:rPr lang="sv-SE" sz="1800" b="1" dirty="0"/>
              <a:t> and potential </a:t>
            </a:r>
            <a:r>
              <a:rPr lang="sv-SE" sz="1800" b="1" dirty="0" err="1"/>
              <a:t>conflicts</a:t>
            </a:r>
            <a:r>
              <a:rPr lang="sv-SE" sz="1800" dirty="0"/>
              <a:t/>
            </a:r>
            <a:br>
              <a:rPr lang="sv-SE" sz="1800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>
                <a:solidFill>
                  <a:srgbClr val="5FAFC7"/>
                </a:solidFill>
              </a:rPr>
              <a:t>National Forest Agency</a:t>
            </a:r>
          </a:p>
          <a:p>
            <a:endParaRPr lang="sv-SE" sz="1800" dirty="0"/>
          </a:p>
          <a:p>
            <a:r>
              <a:rPr lang="sv-SE" sz="1800" b="1" dirty="0" err="1"/>
              <a:t>Historical</a:t>
            </a:r>
            <a:r>
              <a:rPr lang="sv-SE" sz="1800" b="1" dirty="0"/>
              <a:t> </a:t>
            </a:r>
            <a:r>
              <a:rPr lang="sv-SE" sz="1800" b="1" dirty="0" err="1"/>
              <a:t>wood-building</a:t>
            </a:r>
            <a:r>
              <a:rPr lang="sv-SE" sz="1800" b="1" dirty="0"/>
              <a:t> and </a:t>
            </a:r>
            <a:r>
              <a:rPr lang="sv-SE" sz="1800" b="1" dirty="0" err="1"/>
              <a:t>cultural</a:t>
            </a:r>
            <a:r>
              <a:rPr lang="sv-SE" sz="1800" b="1" dirty="0"/>
              <a:t> </a:t>
            </a:r>
            <a:r>
              <a:rPr lang="sv-SE" sz="1800" b="1" dirty="0" smtClean="0"/>
              <a:t>traditions </a:t>
            </a:r>
            <a:r>
              <a:rPr lang="sv-SE" sz="1800" b="1" dirty="0"/>
              <a:t>in Scandinavia</a:t>
            </a:r>
            <a:br>
              <a:rPr lang="sv-SE" sz="1800" b="1" dirty="0"/>
            </a:br>
            <a:r>
              <a:rPr lang="sv-SE" sz="1800" i="1" dirty="0" smtClean="0">
                <a:solidFill>
                  <a:srgbClr val="5FAFC7"/>
                </a:solidFill>
              </a:rPr>
              <a:t>– </a:t>
            </a:r>
            <a:r>
              <a:rPr lang="sv-SE" sz="1800" i="1" dirty="0">
                <a:solidFill>
                  <a:srgbClr val="5FAFC7"/>
                </a:solidFill>
              </a:rPr>
              <a:t>The Royal Swedish Academy </a:t>
            </a:r>
            <a:r>
              <a:rPr lang="sv-SE" sz="1800" i="1" dirty="0" err="1">
                <a:solidFill>
                  <a:srgbClr val="5FAFC7"/>
                </a:solidFill>
              </a:rPr>
              <a:t>of</a:t>
            </a:r>
            <a:r>
              <a:rPr lang="sv-SE" sz="1800" i="1" dirty="0">
                <a:solidFill>
                  <a:srgbClr val="5FAFC7"/>
                </a:solidFill>
              </a:rPr>
              <a:t> </a:t>
            </a:r>
            <a:r>
              <a:rPr lang="sv-SE" sz="1800" i="1" dirty="0" err="1">
                <a:solidFill>
                  <a:srgbClr val="5FAFC7"/>
                </a:solidFill>
              </a:rPr>
              <a:t>Agriculture</a:t>
            </a:r>
            <a:r>
              <a:rPr lang="sv-SE" sz="1800" i="1" dirty="0">
                <a:solidFill>
                  <a:srgbClr val="5FAFC7"/>
                </a:solidFill>
              </a:rPr>
              <a:t> and </a:t>
            </a:r>
            <a:r>
              <a:rPr lang="sv-SE" sz="1800" i="1" dirty="0" err="1">
                <a:solidFill>
                  <a:srgbClr val="5FAFC7"/>
                </a:solidFill>
              </a:rPr>
              <a:t>Forestry</a:t>
            </a:r>
            <a:endParaRPr lang="sv-SE" sz="1800" i="1" dirty="0">
              <a:solidFill>
                <a:srgbClr val="5FAFC7"/>
              </a:solidFill>
            </a:endParaRPr>
          </a:p>
          <a:p>
            <a:endParaRPr lang="sv-SE" sz="180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In-</a:t>
            </a:r>
            <a:r>
              <a:rPr lang="sv-SE" dirty="0" err="1"/>
              <a:t>congress</a:t>
            </a:r>
            <a:r>
              <a:rPr lang="sv-SE" dirty="0"/>
              <a:t> </a:t>
            </a:r>
            <a:r>
              <a:rPr lang="sv-SE" dirty="0" err="1" smtClean="0"/>
              <a:t>excursions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6857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674414" y="2316285"/>
            <a:ext cx="6120086" cy="393768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sv-SE" sz="2400" b="1" dirty="0" smtClean="0"/>
              <a:t>Practical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Process plan</a:t>
            </a:r>
            <a:endParaRPr lang="sv-SE" sz="2400" dirty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/>
              <a:t>Financial</a:t>
            </a:r>
            <a:r>
              <a:rPr lang="sv-SE" sz="2400" dirty="0"/>
              <a:t> plan &amp; budget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Sponsorship and </a:t>
            </a:r>
            <a:r>
              <a:rPr lang="sv-SE" sz="2400" dirty="0" err="1" smtClean="0"/>
              <a:t>funding</a:t>
            </a: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Communications </a:t>
            </a:r>
            <a:r>
              <a:rPr lang="sv-SE" sz="2400" dirty="0"/>
              <a:t>&amp; marketing plan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Materials produktion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 smtClean="0"/>
              <a:t>Venue</a:t>
            </a:r>
            <a:r>
              <a:rPr lang="sv-SE" sz="2400" dirty="0" smtClean="0"/>
              <a:t> &amp; </a:t>
            </a:r>
            <a:r>
              <a:rPr lang="sv-SE" sz="2400" dirty="0" err="1" smtClean="0"/>
              <a:t>technical</a:t>
            </a:r>
            <a:r>
              <a:rPr lang="sv-SE" sz="2400" dirty="0" smtClean="0"/>
              <a:t> solutions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 smtClean="0"/>
              <a:t>Exhibition</a:t>
            </a:r>
            <a:r>
              <a:rPr lang="sv-SE" sz="2400" dirty="0" smtClean="0"/>
              <a:t> plan</a:t>
            </a:r>
          </a:p>
          <a:p>
            <a:pPr eaLnBrk="1" hangingPunct="1">
              <a:lnSpc>
                <a:spcPct val="90000"/>
              </a:lnSpc>
              <a:defRPr/>
            </a:pPr>
            <a:endParaRPr lang="sv-SE" dirty="0"/>
          </a:p>
          <a:p>
            <a:pPr marL="0" indent="0" eaLnBrk="1" hangingPunct="1">
              <a:buFontTx/>
              <a:buNone/>
              <a:defRPr/>
            </a:pPr>
            <a:endParaRPr lang="sv-SE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Planning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congress</a:t>
            </a:r>
            <a:endParaRPr lang="sv-SE" dirty="0" smtClean="0"/>
          </a:p>
        </p:txBody>
      </p:sp>
      <p:sp>
        <p:nvSpPr>
          <p:cNvPr id="6151" name="Platshållare för sidfot 1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800" smtClean="0">
                <a:solidFill>
                  <a:schemeClr val="bg2"/>
                </a:solidFill>
                <a:latin typeface="Verdana" pitchFamily="34" charset="0"/>
              </a:rPr>
              <a:t>Tia Eriksson                                                      march 2013</a:t>
            </a:r>
          </a:p>
        </p:txBody>
      </p:sp>
    </p:spTree>
    <p:extLst>
      <p:ext uri="{BB962C8B-B14F-4D97-AF65-F5344CB8AC3E}">
        <p14:creationId xmlns:p14="http://schemas.microsoft.com/office/powerpoint/2010/main" val="9172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financial plan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47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financial</a:t>
            </a:r>
            <a:r>
              <a:rPr lang="sv-SE" dirty="0"/>
              <a:t> plan</a:t>
            </a:r>
          </a:p>
        </p:txBody>
      </p:sp>
      <p:sp>
        <p:nvSpPr>
          <p:cNvPr id="11266" name="Platshållare för sidfot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800" smtClean="0">
                <a:solidFill>
                  <a:schemeClr val="bg2"/>
                </a:solidFill>
                <a:latin typeface="Verdana" pitchFamily="34" charset="0"/>
              </a:rPr>
              <a:t>Tia Eriksson                                                      march 2013</a:t>
            </a:r>
          </a:p>
        </p:txBody>
      </p:sp>
      <p:grpSp>
        <p:nvGrpSpPr>
          <p:cNvPr id="11270" name="Group 60"/>
          <p:cNvGrpSpPr>
            <a:grpSpLocks/>
          </p:cNvGrpSpPr>
          <p:nvPr/>
        </p:nvGrpSpPr>
        <p:grpSpPr bwMode="auto">
          <a:xfrm>
            <a:off x="674290" y="2572167"/>
            <a:ext cx="7798198" cy="539750"/>
            <a:chOff x="240" y="1671"/>
            <a:chExt cx="5111" cy="340"/>
          </a:xfrm>
          <a:solidFill>
            <a:schemeClr val="accent2"/>
          </a:solidFill>
        </p:grpSpPr>
        <p:sp>
          <p:nvSpPr>
            <p:cNvPr id="11291" name="Rectangle 61"/>
            <p:cNvSpPr>
              <a:spLocks noChangeArrowheads="1"/>
            </p:cNvSpPr>
            <p:nvPr/>
          </p:nvSpPr>
          <p:spPr bwMode="auto">
            <a:xfrm>
              <a:off x="240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61"/>
            <p:cNvSpPr>
              <a:spLocks noChangeArrowheads="1"/>
            </p:cNvSpPr>
            <p:nvPr/>
          </p:nvSpPr>
          <p:spPr bwMode="auto">
            <a:xfrm>
              <a:off x="1263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61"/>
            <p:cNvSpPr>
              <a:spLocks noChangeArrowheads="1"/>
            </p:cNvSpPr>
            <p:nvPr/>
          </p:nvSpPr>
          <p:spPr bwMode="auto">
            <a:xfrm>
              <a:off x="2285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61"/>
            <p:cNvSpPr>
              <a:spLocks noChangeArrowheads="1"/>
            </p:cNvSpPr>
            <p:nvPr/>
          </p:nvSpPr>
          <p:spPr bwMode="auto">
            <a:xfrm>
              <a:off x="3307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61"/>
            <p:cNvSpPr>
              <a:spLocks noChangeArrowheads="1"/>
            </p:cNvSpPr>
            <p:nvPr/>
          </p:nvSpPr>
          <p:spPr bwMode="auto">
            <a:xfrm>
              <a:off x="4329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84" name="AutoShape 52"/>
          <p:cNvSpPr>
            <a:spLocks noChangeArrowheads="1"/>
          </p:cNvSpPr>
          <p:nvPr/>
        </p:nvSpPr>
        <p:spPr bwMode="auto">
          <a:xfrm rot="13500000">
            <a:off x="8295630" y="3547526"/>
            <a:ext cx="381000" cy="366184"/>
          </a:xfrm>
          <a:prstGeom prst="rtTriangle">
            <a:avLst/>
          </a:prstGeom>
          <a:solidFill>
            <a:srgbClr val="5FAF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upp 2"/>
          <p:cNvGrpSpPr/>
          <p:nvPr/>
        </p:nvGrpSpPr>
        <p:grpSpPr>
          <a:xfrm>
            <a:off x="674413" y="2678618"/>
            <a:ext cx="7801249" cy="338554"/>
            <a:chOff x="358775" y="2314664"/>
            <a:chExt cx="8116888" cy="338554"/>
          </a:xfrm>
        </p:grpSpPr>
        <p:sp>
          <p:nvSpPr>
            <p:cNvPr id="2" name="textruta 1"/>
            <p:cNvSpPr txBox="1"/>
            <p:nvPr/>
          </p:nvSpPr>
          <p:spPr>
            <a:xfrm>
              <a:off x="358775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err="1"/>
                <a:t>Financing</a:t>
              </a:r>
              <a:endParaRPr lang="sv-SE" sz="1600" dirty="0"/>
            </a:p>
          </p:txBody>
        </p:sp>
        <p:sp>
          <p:nvSpPr>
            <p:cNvPr id="51" name="textruta 50"/>
            <p:cNvSpPr txBox="1"/>
            <p:nvPr/>
          </p:nvSpPr>
          <p:spPr>
            <a:xfrm>
              <a:off x="1982788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smtClean="0"/>
                <a:t>Book-</a:t>
              </a:r>
              <a:r>
                <a:rPr lang="sv-SE" sz="1600" dirty="0" err="1" smtClean="0"/>
                <a:t>keeping</a:t>
              </a:r>
              <a:endParaRPr lang="sv-SE" sz="1600" dirty="0"/>
            </a:p>
          </p:txBody>
        </p:sp>
        <p:sp>
          <p:nvSpPr>
            <p:cNvPr id="52" name="textruta 51"/>
            <p:cNvSpPr txBox="1"/>
            <p:nvPr/>
          </p:nvSpPr>
          <p:spPr>
            <a:xfrm>
              <a:off x="6853238" y="2314664"/>
              <a:ext cx="16224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500" dirty="0" err="1" smtClean="0"/>
                <a:t>Financial</a:t>
              </a:r>
              <a:r>
                <a:rPr lang="sv-SE" sz="1500" dirty="0" smtClean="0"/>
                <a:t> </a:t>
              </a:r>
              <a:r>
                <a:rPr lang="sv-SE" sz="1500" dirty="0" err="1" smtClean="0"/>
                <a:t>report</a:t>
              </a:r>
              <a:endParaRPr lang="sv-SE" sz="1500" dirty="0"/>
            </a:p>
          </p:txBody>
        </p:sp>
        <p:sp>
          <p:nvSpPr>
            <p:cNvPr id="53" name="textruta 52"/>
            <p:cNvSpPr txBox="1"/>
            <p:nvPr/>
          </p:nvSpPr>
          <p:spPr>
            <a:xfrm>
              <a:off x="3605213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err="1" smtClean="0"/>
                <a:t>Follow-up</a:t>
              </a:r>
              <a:endParaRPr lang="sv-SE" sz="1600" dirty="0"/>
            </a:p>
          </p:txBody>
        </p:sp>
        <p:sp>
          <p:nvSpPr>
            <p:cNvPr id="54" name="textruta 53"/>
            <p:cNvSpPr txBox="1"/>
            <p:nvPr/>
          </p:nvSpPr>
          <p:spPr>
            <a:xfrm>
              <a:off x="5230813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err="1" smtClean="0"/>
                <a:t>Accounts</a:t>
              </a:r>
              <a:endParaRPr lang="sv-SE" sz="1600" dirty="0"/>
            </a:p>
          </p:txBody>
        </p:sp>
      </p:grpSp>
      <p:grpSp>
        <p:nvGrpSpPr>
          <p:cNvPr id="55" name="Group 60"/>
          <p:cNvGrpSpPr>
            <a:grpSpLocks/>
          </p:cNvGrpSpPr>
          <p:nvPr/>
        </p:nvGrpSpPr>
        <p:grpSpPr bwMode="auto">
          <a:xfrm>
            <a:off x="674290" y="3465514"/>
            <a:ext cx="7798198" cy="539750"/>
            <a:chOff x="240" y="1671"/>
            <a:chExt cx="5111" cy="340"/>
          </a:xfrm>
          <a:solidFill>
            <a:schemeClr val="accent1"/>
          </a:solidFill>
        </p:grpSpPr>
        <p:sp>
          <p:nvSpPr>
            <p:cNvPr id="56" name="Rectangle 61"/>
            <p:cNvSpPr>
              <a:spLocks noChangeArrowheads="1"/>
            </p:cNvSpPr>
            <p:nvPr/>
          </p:nvSpPr>
          <p:spPr bwMode="auto">
            <a:xfrm>
              <a:off x="240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61"/>
            <p:cNvSpPr>
              <a:spLocks noChangeArrowheads="1"/>
            </p:cNvSpPr>
            <p:nvPr/>
          </p:nvSpPr>
          <p:spPr bwMode="auto">
            <a:xfrm>
              <a:off x="1263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61"/>
            <p:cNvSpPr>
              <a:spLocks noChangeArrowheads="1"/>
            </p:cNvSpPr>
            <p:nvPr/>
          </p:nvSpPr>
          <p:spPr bwMode="auto">
            <a:xfrm>
              <a:off x="2285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61"/>
            <p:cNvSpPr>
              <a:spLocks noChangeArrowheads="1"/>
            </p:cNvSpPr>
            <p:nvPr/>
          </p:nvSpPr>
          <p:spPr bwMode="auto">
            <a:xfrm>
              <a:off x="3307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4329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upp 3"/>
          <p:cNvGrpSpPr/>
          <p:nvPr/>
        </p:nvGrpSpPr>
        <p:grpSpPr>
          <a:xfrm>
            <a:off x="674413" y="3571964"/>
            <a:ext cx="7801249" cy="338554"/>
            <a:chOff x="358775" y="3571964"/>
            <a:chExt cx="8116888" cy="338554"/>
          </a:xfrm>
        </p:grpSpPr>
        <p:sp>
          <p:nvSpPr>
            <p:cNvPr id="61" name="textruta 60"/>
            <p:cNvSpPr txBox="1"/>
            <p:nvPr/>
          </p:nvSpPr>
          <p:spPr>
            <a:xfrm>
              <a:off x="358775" y="35719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 smtClean="0"/>
                <a:t>Decision</a:t>
              </a:r>
              <a:endParaRPr lang="sv-SE" sz="1600" b="1" dirty="0"/>
            </a:p>
          </p:txBody>
        </p:sp>
        <p:sp>
          <p:nvSpPr>
            <p:cNvPr id="62" name="textruta 61"/>
            <p:cNvSpPr txBox="1"/>
            <p:nvPr/>
          </p:nvSpPr>
          <p:spPr>
            <a:xfrm>
              <a:off x="1982788" y="35719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 smtClean="0"/>
                <a:t>Set-</a:t>
              </a:r>
              <a:r>
                <a:rPr lang="sv-SE" sz="1600" b="1" dirty="0" err="1" smtClean="0"/>
                <a:t>up</a:t>
              </a:r>
              <a:endParaRPr lang="sv-SE" sz="1600" b="1" dirty="0"/>
            </a:p>
          </p:txBody>
        </p:sp>
        <p:sp>
          <p:nvSpPr>
            <p:cNvPr id="63" name="textruta 62"/>
            <p:cNvSpPr txBox="1"/>
            <p:nvPr/>
          </p:nvSpPr>
          <p:spPr>
            <a:xfrm>
              <a:off x="6853238" y="35719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 err="1" smtClean="0"/>
                <a:t>Closure</a:t>
              </a:r>
              <a:endParaRPr lang="sv-SE" sz="1600" b="1" dirty="0"/>
            </a:p>
          </p:txBody>
        </p:sp>
        <p:sp>
          <p:nvSpPr>
            <p:cNvPr id="64" name="textruta 63"/>
            <p:cNvSpPr txBox="1"/>
            <p:nvPr/>
          </p:nvSpPr>
          <p:spPr>
            <a:xfrm>
              <a:off x="3605213" y="35719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 smtClean="0"/>
                <a:t>Planning</a:t>
              </a:r>
              <a:endParaRPr lang="sv-SE" sz="1600" b="1" dirty="0"/>
            </a:p>
          </p:txBody>
        </p:sp>
        <p:sp>
          <p:nvSpPr>
            <p:cNvPr id="65" name="textruta 64"/>
            <p:cNvSpPr txBox="1"/>
            <p:nvPr/>
          </p:nvSpPr>
          <p:spPr>
            <a:xfrm>
              <a:off x="5230813" y="35719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 smtClean="0"/>
                <a:t>On-site</a:t>
              </a:r>
              <a:endParaRPr lang="sv-SE" sz="1600" b="1" dirty="0"/>
            </a:p>
          </p:txBody>
        </p:sp>
      </p:grpSp>
      <p:grpSp>
        <p:nvGrpSpPr>
          <p:cNvPr id="68" name="Group 60"/>
          <p:cNvGrpSpPr>
            <a:grpSpLocks/>
          </p:cNvGrpSpPr>
          <p:nvPr/>
        </p:nvGrpSpPr>
        <p:grpSpPr bwMode="auto">
          <a:xfrm>
            <a:off x="674290" y="4361946"/>
            <a:ext cx="7798198" cy="539750"/>
            <a:chOff x="240" y="1671"/>
            <a:chExt cx="5111" cy="340"/>
          </a:xfrm>
          <a:solidFill>
            <a:schemeClr val="accent2"/>
          </a:solidFill>
        </p:grpSpPr>
        <p:sp>
          <p:nvSpPr>
            <p:cNvPr id="69" name="Rectangle 61"/>
            <p:cNvSpPr>
              <a:spLocks noChangeArrowheads="1"/>
            </p:cNvSpPr>
            <p:nvPr/>
          </p:nvSpPr>
          <p:spPr bwMode="auto">
            <a:xfrm>
              <a:off x="240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1263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2285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3307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61"/>
            <p:cNvSpPr>
              <a:spLocks noChangeArrowheads="1"/>
            </p:cNvSpPr>
            <p:nvPr/>
          </p:nvSpPr>
          <p:spPr bwMode="auto">
            <a:xfrm>
              <a:off x="4329" y="1671"/>
              <a:ext cx="1022" cy="3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" name="Grupp 73"/>
          <p:cNvGrpSpPr/>
          <p:nvPr/>
        </p:nvGrpSpPr>
        <p:grpSpPr>
          <a:xfrm>
            <a:off x="674413" y="4468397"/>
            <a:ext cx="7801249" cy="338554"/>
            <a:chOff x="358775" y="2314664"/>
            <a:chExt cx="8116888" cy="338554"/>
          </a:xfrm>
        </p:grpSpPr>
        <p:sp>
          <p:nvSpPr>
            <p:cNvPr id="75" name="textruta 74"/>
            <p:cNvSpPr txBox="1"/>
            <p:nvPr/>
          </p:nvSpPr>
          <p:spPr>
            <a:xfrm>
              <a:off x="358775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err="1" smtClean="0"/>
                <a:t>Goals</a:t>
              </a:r>
              <a:r>
                <a:rPr lang="sv-SE" sz="1600" dirty="0" smtClean="0"/>
                <a:t> </a:t>
              </a:r>
              <a:r>
                <a:rPr lang="sv-SE" sz="1600" dirty="0" err="1" smtClean="0"/>
                <a:t>Analysis</a:t>
              </a:r>
              <a:endParaRPr lang="sv-SE" sz="1600" dirty="0"/>
            </a:p>
          </p:txBody>
        </p:sp>
        <p:sp>
          <p:nvSpPr>
            <p:cNvPr id="76" name="textruta 75"/>
            <p:cNvSpPr txBox="1"/>
            <p:nvPr/>
          </p:nvSpPr>
          <p:spPr>
            <a:xfrm>
              <a:off x="1982788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smtClean="0"/>
                <a:t>Marketing plan</a:t>
              </a:r>
              <a:endParaRPr lang="sv-SE" sz="1600" dirty="0"/>
            </a:p>
          </p:txBody>
        </p:sp>
        <p:sp>
          <p:nvSpPr>
            <p:cNvPr id="77" name="textruta 76"/>
            <p:cNvSpPr txBox="1"/>
            <p:nvPr/>
          </p:nvSpPr>
          <p:spPr>
            <a:xfrm>
              <a:off x="6853238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err="1" smtClean="0"/>
                <a:t>Evaluation</a:t>
              </a:r>
              <a:endParaRPr lang="sv-SE" sz="1600" dirty="0"/>
            </a:p>
          </p:txBody>
        </p:sp>
        <p:sp>
          <p:nvSpPr>
            <p:cNvPr id="78" name="textruta 77"/>
            <p:cNvSpPr txBox="1"/>
            <p:nvPr/>
          </p:nvSpPr>
          <p:spPr>
            <a:xfrm>
              <a:off x="3605213" y="2314664"/>
              <a:ext cx="16224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500" spc="-20" dirty="0" err="1" smtClean="0"/>
                <a:t>Delegate</a:t>
              </a:r>
              <a:r>
                <a:rPr lang="sv-SE" sz="1500" spc="-20" dirty="0" smtClean="0"/>
                <a:t> </a:t>
              </a:r>
              <a:r>
                <a:rPr lang="sv-SE" sz="1500" spc="-20" dirty="0" err="1" smtClean="0"/>
                <a:t>admin</a:t>
              </a:r>
              <a:r>
                <a:rPr lang="sv-SE" sz="1500" spc="-20" dirty="0" smtClean="0"/>
                <a:t>.</a:t>
              </a:r>
              <a:endParaRPr lang="sv-SE" sz="1500" spc="-20" dirty="0"/>
            </a:p>
          </p:txBody>
        </p:sp>
        <p:sp>
          <p:nvSpPr>
            <p:cNvPr id="79" name="textruta 78"/>
            <p:cNvSpPr txBox="1"/>
            <p:nvPr/>
          </p:nvSpPr>
          <p:spPr>
            <a:xfrm>
              <a:off x="5230813" y="2314664"/>
              <a:ext cx="1622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 err="1" smtClean="0"/>
                <a:t>Hosting</a:t>
              </a:r>
              <a:endParaRPr lang="sv-S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45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Key</a:t>
            </a:r>
            <a:r>
              <a:rPr lang="sv-SE" dirty="0"/>
              <a:t> elements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/>
              <a:t>the budget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err="1"/>
              <a:t>Well</a:t>
            </a:r>
            <a:r>
              <a:rPr lang="sv-SE" dirty="0"/>
              <a:t> </a:t>
            </a:r>
            <a:r>
              <a:rPr lang="sv-SE" dirty="0" err="1"/>
              <a:t>anchored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stakeholders</a:t>
            </a:r>
            <a:endParaRPr lang="sv-SE" dirty="0"/>
          </a:p>
          <a:p>
            <a:pPr marL="342900" indent="-342900">
              <a:buFont typeface="Arial"/>
              <a:buChar char="•"/>
            </a:pPr>
            <a:r>
              <a:rPr lang="sv-SE" dirty="0"/>
              <a:t>A strong </a:t>
            </a:r>
            <a:r>
              <a:rPr lang="sv-SE" dirty="0" err="1"/>
              <a:t>host</a:t>
            </a:r>
            <a:r>
              <a:rPr lang="sv-SE" dirty="0"/>
              <a:t> and PCO </a:t>
            </a:r>
            <a:r>
              <a:rPr lang="sv-SE" dirty="0" err="1"/>
              <a:t>collaboration</a:t>
            </a:r>
            <a:endParaRPr lang="sv-SE" dirty="0"/>
          </a:p>
          <a:p>
            <a:pPr marL="342900" indent="-342900">
              <a:buFont typeface="Arial"/>
              <a:buChar char="•"/>
            </a:pPr>
            <a:r>
              <a:rPr lang="sv-SE" dirty="0" err="1"/>
              <a:t>Government</a:t>
            </a:r>
            <a:r>
              <a:rPr lang="sv-SE" dirty="0"/>
              <a:t> </a:t>
            </a:r>
            <a:r>
              <a:rPr lang="sv-SE" dirty="0" err="1"/>
              <a:t>fully</a:t>
            </a:r>
            <a:r>
              <a:rPr lang="sv-SE" dirty="0"/>
              <a:t> support</a:t>
            </a:r>
          </a:p>
          <a:p>
            <a:pPr marL="342900" indent="-342900">
              <a:buFont typeface="Arial"/>
              <a:buChar char="•"/>
            </a:pPr>
            <a:r>
              <a:rPr lang="sv-SE" dirty="0" err="1"/>
              <a:t>Development</a:t>
            </a:r>
            <a:r>
              <a:rPr lang="sv-SE" dirty="0"/>
              <a:t> </a:t>
            </a:r>
            <a:r>
              <a:rPr lang="sv-SE" dirty="0" err="1"/>
              <a:t>countries</a:t>
            </a:r>
            <a:r>
              <a:rPr lang="sv-SE" dirty="0"/>
              <a:t> </a:t>
            </a:r>
            <a:r>
              <a:rPr lang="sv-SE" dirty="0" err="1"/>
              <a:t>collaboration</a:t>
            </a:r>
            <a:endParaRPr lang="sv-SE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Well-established supporting institutions</a:t>
            </a:r>
          </a:p>
          <a:p>
            <a:pPr marL="342900" indent="-342900">
              <a:buFont typeface="Arial"/>
              <a:buChar char="•"/>
            </a:pPr>
            <a:r>
              <a:rPr lang="sv-SE" dirty="0"/>
              <a:t>Strong sponsors</a:t>
            </a:r>
          </a:p>
          <a:p>
            <a:pPr marL="342900" indent="-342900">
              <a:buFont typeface="Arial"/>
              <a:buChar char="•"/>
            </a:pPr>
            <a:r>
              <a:rPr lang="sv-SE" dirty="0"/>
              <a:t>Different scenarios for </a:t>
            </a:r>
            <a:r>
              <a:rPr lang="sv-SE" dirty="0" err="1"/>
              <a:t>further</a:t>
            </a:r>
            <a:r>
              <a:rPr lang="sv-SE" dirty="0"/>
              <a:t> </a:t>
            </a:r>
            <a:r>
              <a:rPr lang="sv-SE" dirty="0" err="1"/>
              <a:t>discussions</a:t>
            </a:r>
            <a:r>
              <a:rPr lang="sv-SE" dirty="0"/>
              <a:t>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952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Budget € - 2 000 </a:t>
            </a:r>
            <a:r>
              <a:rPr lang="sv-SE" dirty="0" err="1" smtClean="0"/>
              <a:t>delegates</a:t>
            </a:r>
            <a:endParaRPr lang="sv-SE" dirty="0"/>
          </a:p>
        </p:txBody>
      </p:sp>
      <p:graphicFrame>
        <p:nvGraphicFramePr>
          <p:cNvPr id="7" name="Platshållare för innehåll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393961"/>
              </p:ext>
            </p:extLst>
          </p:nvPr>
        </p:nvGraphicFramePr>
        <p:xfrm>
          <a:off x="674688" y="2314572"/>
          <a:ext cx="7795511" cy="25360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4503"/>
                <a:gridCol w="1167109"/>
                <a:gridCol w="1516751"/>
                <a:gridCol w="1817148"/>
              </a:tblGrid>
              <a:tr h="382576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INCOME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1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2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8779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Sponsors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174 068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522 205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8779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Contributions</a:t>
                      </a:r>
                      <a:r>
                        <a:rPr lang="sv-SE" sz="1400" u="none" strike="noStrike" dirty="0">
                          <a:effectLst/>
                        </a:rPr>
                        <a:t> 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123 008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203 080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779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Contributions</a:t>
                      </a:r>
                      <a:r>
                        <a:rPr lang="sv-SE" sz="1400" u="none" strike="noStrike" dirty="0">
                          <a:effectLst/>
                        </a:rPr>
                        <a:t> research council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110 243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290 114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8779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Exhibition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261 103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261 103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8779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Delegate Fee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1 030 086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515 043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8779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Gala </a:t>
                      </a:r>
                      <a:r>
                        <a:rPr lang="sv-SE" sz="1400" u="none" strike="noStrike" dirty="0" err="1">
                          <a:effectLst/>
                        </a:rPr>
                        <a:t>dinner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Fee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87 034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87793">
                <a:tc>
                  <a:txBody>
                    <a:bodyPr/>
                    <a:lstStyle/>
                    <a:p>
                      <a:pPr algn="l" fontAlgn="b"/>
                      <a:endParaRPr lang="sv-SE" sz="1400" b="1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TOTAL </a:t>
                      </a:r>
                      <a:r>
                        <a:rPr lang="sv-SE" sz="1400" b="1" u="none" strike="noStrike" dirty="0">
                          <a:effectLst/>
                        </a:rPr>
                        <a:t>INCOME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1 698 509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1 878 579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2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Budget € - 2 000 </a:t>
            </a:r>
            <a:r>
              <a:rPr lang="sv-SE" dirty="0" err="1" smtClean="0"/>
              <a:t>delegates</a:t>
            </a:r>
            <a:endParaRPr lang="sv-SE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337910"/>
              </p:ext>
            </p:extLst>
          </p:nvPr>
        </p:nvGraphicFramePr>
        <p:xfrm>
          <a:off x="674688" y="2314573"/>
          <a:ext cx="7795511" cy="3764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4503"/>
                <a:gridCol w="1167109"/>
                <a:gridCol w="1516751"/>
                <a:gridCol w="1817148"/>
              </a:tblGrid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EXPENDITURE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Venue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Cost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418 154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418 154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Excursion</a:t>
                      </a:r>
                      <a:r>
                        <a:rPr lang="sv-SE" sz="1400" u="none" strike="noStrike" dirty="0">
                          <a:effectLst/>
                        </a:rPr>
                        <a:t> Day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89 355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89 355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Technic</a:t>
                      </a:r>
                      <a:r>
                        <a:rPr lang="sv-SE" sz="1400" u="none" strike="noStrike" dirty="0">
                          <a:effectLst/>
                        </a:rPr>
                        <a:t> and </a:t>
                      </a:r>
                      <a:r>
                        <a:rPr lang="sv-SE" sz="1400" u="none" strike="noStrike" dirty="0" err="1">
                          <a:effectLst/>
                        </a:rPr>
                        <a:t>decoration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118 250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118 250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PCO &amp; </a:t>
                      </a:r>
                      <a:r>
                        <a:rPr lang="sv-SE" sz="1400" u="none" strike="noStrike" dirty="0" err="1">
                          <a:effectLst/>
                        </a:rPr>
                        <a:t>staff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77 704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77 704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Invited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delegates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37 657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31 251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Social </a:t>
                      </a:r>
                      <a:r>
                        <a:rPr lang="sv-SE" sz="1400" u="none" strike="noStrike" dirty="0" err="1">
                          <a:effectLst/>
                        </a:rPr>
                        <a:t>activities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246 597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246 597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Fee to IUFRO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103 009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128 761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Fund</a:t>
                      </a:r>
                      <a:r>
                        <a:rPr lang="sv-SE" sz="1400" u="none" strike="noStrike" dirty="0">
                          <a:effectLst/>
                        </a:rPr>
                        <a:t> for SPDC/SAP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58 023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348 137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Other costs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48 309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96 683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Variable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cost</a:t>
                      </a:r>
                      <a:r>
                        <a:rPr lang="sv-SE" sz="1400" u="none" strike="noStrike" dirty="0">
                          <a:effectLst/>
                        </a:rPr>
                        <a:t> per </a:t>
                      </a:r>
                      <a:r>
                        <a:rPr lang="sv-SE" sz="1400" u="none" strike="noStrike" dirty="0" err="1">
                          <a:effectLst/>
                        </a:rPr>
                        <a:t>delegate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469 405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213 176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endParaRPr lang="sv-SE" sz="1400" b="1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TOTAL </a:t>
                      </a:r>
                      <a:r>
                        <a:rPr lang="sv-SE" sz="1400" b="1" u="none" strike="noStrike" dirty="0">
                          <a:effectLst/>
                        </a:rPr>
                        <a:t>EXPENDITURE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>
                          <a:effectLst/>
                        </a:rPr>
                        <a:t>1 681 548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1 846 979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78179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err="1">
                          <a:effectLst/>
                        </a:rPr>
                        <a:t>Surplus</a:t>
                      </a:r>
                      <a:r>
                        <a:rPr lang="sv-SE" sz="1400" b="1" u="none" strike="noStrike" dirty="0">
                          <a:effectLst/>
                        </a:rPr>
                        <a:t>/deficit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16 960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31 600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0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Budget € - 2 000 </a:t>
            </a:r>
            <a:r>
              <a:rPr lang="sv-SE" dirty="0" err="1" smtClean="0"/>
              <a:t>delegates</a:t>
            </a:r>
            <a:endParaRPr lang="sv-SE" dirty="0"/>
          </a:p>
        </p:txBody>
      </p:sp>
      <p:graphicFrame>
        <p:nvGraphicFramePr>
          <p:cNvPr id="7" name="Platshållare för innehåll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030192"/>
              </p:ext>
            </p:extLst>
          </p:nvPr>
        </p:nvGraphicFramePr>
        <p:xfrm>
          <a:off x="674688" y="1297951"/>
          <a:ext cx="7795511" cy="4861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4503"/>
                <a:gridCol w="1167109"/>
                <a:gridCol w="1516751"/>
                <a:gridCol w="1817148"/>
              </a:tblGrid>
              <a:tr h="289426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INCOME - </a:t>
                      </a:r>
                      <a:r>
                        <a:rPr lang="sv-SE" sz="1400" dirty="0" smtClean="0"/>
                        <a:t>2 000 </a:t>
                      </a:r>
                      <a:r>
                        <a:rPr lang="sv-SE" sz="1400" dirty="0" err="1" smtClean="0"/>
                        <a:t>delegates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1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2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Sponsors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174 068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522 205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Contributions</a:t>
                      </a:r>
                      <a:r>
                        <a:rPr lang="sv-SE" sz="1400" u="none" strike="noStrike" dirty="0">
                          <a:effectLst/>
                        </a:rPr>
                        <a:t> 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123 008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203 080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Contributions research council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110 243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290 114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Exhibition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261 103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261 103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Delegate Fee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1 030 086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515 043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Gala </a:t>
                      </a:r>
                      <a:r>
                        <a:rPr lang="sv-SE" sz="1400" u="none" strike="noStrike" dirty="0" err="1">
                          <a:effectLst/>
                        </a:rPr>
                        <a:t>dinner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Fee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87 034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</a:rPr>
                        <a:t>TOTAL INCOME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1 698 509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1 878 579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EXPENDITURE - </a:t>
                      </a:r>
                      <a:r>
                        <a:rPr lang="sv-SE" sz="1400" dirty="0" smtClean="0"/>
                        <a:t>2 000 </a:t>
                      </a:r>
                      <a:r>
                        <a:rPr lang="sv-SE" sz="1400" dirty="0" err="1" smtClean="0"/>
                        <a:t>delegates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Venue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Cost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418 154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418 154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Excursion</a:t>
                      </a:r>
                      <a:r>
                        <a:rPr lang="sv-SE" sz="1400" u="none" strike="noStrike" dirty="0">
                          <a:effectLst/>
                        </a:rPr>
                        <a:t> Day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89 355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89 355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Technic</a:t>
                      </a:r>
                      <a:r>
                        <a:rPr lang="sv-SE" sz="1400" u="none" strike="noStrike" dirty="0">
                          <a:effectLst/>
                        </a:rPr>
                        <a:t> and </a:t>
                      </a:r>
                      <a:r>
                        <a:rPr lang="sv-SE" sz="1400" u="none" strike="noStrike" dirty="0" err="1">
                          <a:effectLst/>
                        </a:rPr>
                        <a:t>decoration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118 250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118 250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PCO &amp; </a:t>
                      </a:r>
                      <a:r>
                        <a:rPr lang="sv-SE" sz="1400" u="none" strike="noStrike" dirty="0" err="1">
                          <a:effectLst/>
                        </a:rPr>
                        <a:t>staff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77 704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77 704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Invited delegates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37 657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31 251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Social </a:t>
                      </a:r>
                      <a:r>
                        <a:rPr lang="sv-SE" sz="1400" u="none" strike="noStrike" dirty="0" err="1">
                          <a:effectLst/>
                        </a:rPr>
                        <a:t>activities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246 597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246 597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Fee to IUFRO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103 009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128 761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Fund</a:t>
                      </a:r>
                      <a:r>
                        <a:rPr lang="sv-SE" sz="1400" u="none" strike="noStrike" dirty="0">
                          <a:effectLst/>
                        </a:rPr>
                        <a:t> for SPDC/SAP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58 023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348 137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Other costs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48 309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96 683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Variable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cost</a:t>
                      </a:r>
                      <a:r>
                        <a:rPr lang="sv-SE" sz="1400" u="none" strike="noStrike" dirty="0">
                          <a:effectLst/>
                        </a:rPr>
                        <a:t> per </a:t>
                      </a:r>
                      <a:r>
                        <a:rPr lang="sv-SE" sz="1400" u="none" strike="noStrike" dirty="0" err="1">
                          <a:effectLst/>
                        </a:rPr>
                        <a:t>delegate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469 405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213 176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effectLst/>
                        </a:rPr>
                        <a:t>TOTAL EXPENDITURE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>
                          <a:effectLst/>
                        </a:rPr>
                        <a:t>1 681 548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1 846 979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772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err="1">
                          <a:effectLst/>
                        </a:rPr>
                        <a:t>Surplus</a:t>
                      </a:r>
                      <a:r>
                        <a:rPr lang="sv-SE" sz="1400" b="1" u="none" strike="noStrike" dirty="0">
                          <a:effectLst/>
                        </a:rPr>
                        <a:t>/deficit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16 960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31 600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2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Budget € - </a:t>
            </a:r>
            <a:r>
              <a:rPr lang="sv-SE" dirty="0" smtClean="0"/>
              <a:t>3 </a:t>
            </a:r>
            <a:r>
              <a:rPr lang="sv-SE" dirty="0"/>
              <a:t>000 </a:t>
            </a:r>
            <a:r>
              <a:rPr lang="sv-SE" dirty="0" err="1" smtClean="0"/>
              <a:t>delegates</a:t>
            </a:r>
            <a:endParaRPr lang="sv-SE" dirty="0"/>
          </a:p>
        </p:txBody>
      </p:sp>
      <p:graphicFrame>
        <p:nvGraphicFramePr>
          <p:cNvPr id="15" name="Platshållare för innehåll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042239"/>
              </p:ext>
            </p:extLst>
          </p:nvPr>
        </p:nvGraphicFramePr>
        <p:xfrm>
          <a:off x="674688" y="2314575"/>
          <a:ext cx="7794603" cy="1976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846"/>
                <a:gridCol w="1192914"/>
                <a:gridCol w="1450473"/>
                <a:gridCol w="1789370"/>
              </a:tblGrid>
              <a:tr h="301108">
                <a:tc>
                  <a:txBody>
                    <a:bodyPr/>
                    <a:lstStyle/>
                    <a:p>
                      <a:pPr algn="l" fontAlgn="b"/>
                      <a:endParaRPr lang="sv-SE" sz="1400" b="1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INCOME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1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2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Sponsorship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174 068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522 205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Contribution</a:t>
                      </a:r>
                      <a:r>
                        <a:rPr lang="sv-SE" sz="1400" u="none" strike="noStrike" dirty="0">
                          <a:effectLst/>
                        </a:rPr>
                        <a:t> 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185 673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290 114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Contributions research councils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110 243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290 114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Exhibition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261 103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261 103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Delegate Fee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1 558 029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779 014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Gala </a:t>
                      </a:r>
                      <a:r>
                        <a:rPr lang="sv-SE" sz="1400" u="none" strike="noStrike" dirty="0" err="1">
                          <a:effectLst/>
                        </a:rPr>
                        <a:t>dinner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Fee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0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145 057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effectLst/>
                        </a:rPr>
                        <a:t>TOTAL INCOME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>
                          <a:effectLst/>
                        </a:rPr>
                        <a:t>2 289 116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2 287 607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74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Budget € - </a:t>
            </a:r>
            <a:r>
              <a:rPr lang="sv-SE" dirty="0" smtClean="0"/>
              <a:t>3 </a:t>
            </a:r>
            <a:r>
              <a:rPr lang="sv-SE" dirty="0"/>
              <a:t>000 </a:t>
            </a:r>
            <a:r>
              <a:rPr lang="sv-SE" dirty="0" err="1" smtClean="0"/>
              <a:t>delegates</a:t>
            </a:r>
            <a:endParaRPr lang="sv-SE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597545"/>
              </p:ext>
            </p:extLst>
          </p:nvPr>
        </p:nvGraphicFramePr>
        <p:xfrm>
          <a:off x="674688" y="2314575"/>
          <a:ext cx="7794603" cy="3144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846"/>
                <a:gridCol w="1192914"/>
                <a:gridCol w="1450473"/>
                <a:gridCol w="1789370"/>
              </a:tblGrid>
              <a:tr h="228212">
                <a:tc>
                  <a:txBody>
                    <a:bodyPr/>
                    <a:lstStyle/>
                    <a:p>
                      <a:pPr algn="l" fontAlgn="b"/>
                      <a:endParaRPr lang="sv-SE" sz="1400" b="1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EXPENDITURE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Venue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Cost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488 762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488 762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Excursion</a:t>
                      </a:r>
                      <a:r>
                        <a:rPr lang="sv-SE" sz="1400" u="none" strike="noStrike" dirty="0">
                          <a:effectLst/>
                        </a:rPr>
                        <a:t> Day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110 243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110 243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Technic and decoration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123 473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123 473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PCO &amp; </a:t>
                      </a:r>
                      <a:r>
                        <a:rPr lang="sv-SE" sz="1400" u="none" strike="noStrike" dirty="0" err="1">
                          <a:effectLst/>
                        </a:rPr>
                        <a:t>staff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93 324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93 324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Invited delegates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37 657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31 251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0277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Social </a:t>
                      </a:r>
                      <a:r>
                        <a:rPr lang="sv-SE" sz="1400" u="none" strike="noStrike" dirty="0" err="1">
                          <a:effectLst/>
                        </a:rPr>
                        <a:t>activities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362 643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362 643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Fee to IUFRO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155 803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194 754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Fund</a:t>
                      </a:r>
                      <a:r>
                        <a:rPr lang="sv-SE" sz="1400" u="none" strike="noStrike" dirty="0">
                          <a:effectLst/>
                        </a:rPr>
                        <a:t> for SPDC/SAP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104 441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348 137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Other costs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69 950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104 602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Variable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cost</a:t>
                      </a:r>
                      <a:r>
                        <a:rPr lang="sv-SE" sz="1400" u="none" strike="noStrike" dirty="0">
                          <a:effectLst/>
                        </a:rPr>
                        <a:t> per </a:t>
                      </a:r>
                      <a:r>
                        <a:rPr lang="sv-SE" sz="1400" u="none" strike="noStrike" dirty="0" err="1">
                          <a:effectLst/>
                        </a:rPr>
                        <a:t>delegate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701 496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317 153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39623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effectLst/>
                        </a:rPr>
                        <a:t>TOTAL EXPENDITURE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2 262 877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2 253 253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28212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effectLst/>
                        </a:rPr>
                        <a:t>Surplus/deficit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>
                          <a:effectLst/>
                        </a:rPr>
                        <a:t>26 239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34 355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1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Budget € - </a:t>
            </a:r>
            <a:r>
              <a:rPr lang="sv-SE" dirty="0" smtClean="0"/>
              <a:t>3 </a:t>
            </a:r>
            <a:r>
              <a:rPr lang="sv-SE" dirty="0"/>
              <a:t>000 </a:t>
            </a:r>
            <a:r>
              <a:rPr lang="sv-SE" dirty="0" err="1" smtClean="0"/>
              <a:t>delegates</a:t>
            </a:r>
            <a:endParaRPr lang="sv-SE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5" name="Platshållare för innehåll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668137"/>
              </p:ext>
            </p:extLst>
          </p:nvPr>
        </p:nvGraphicFramePr>
        <p:xfrm>
          <a:off x="674688" y="1297952"/>
          <a:ext cx="7794603" cy="4845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846"/>
                <a:gridCol w="1192914"/>
                <a:gridCol w="1450473"/>
                <a:gridCol w="1789370"/>
              </a:tblGrid>
              <a:tr h="28928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INCOME - </a:t>
                      </a:r>
                      <a:r>
                        <a:rPr lang="sv-SE" sz="1400" b="0" u="none" strike="noStrike" dirty="0" smtClean="0">
                          <a:effectLst/>
                        </a:rPr>
                        <a:t>3</a:t>
                      </a:r>
                      <a:r>
                        <a:rPr lang="sv-SE" sz="1400" dirty="0" smtClean="0"/>
                        <a:t> 000 </a:t>
                      </a:r>
                      <a:r>
                        <a:rPr lang="sv-SE" sz="1400" dirty="0" err="1" smtClean="0"/>
                        <a:t>delegates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1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Scenario 2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Sponsorship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174 068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522 205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Contribution</a:t>
                      </a:r>
                      <a:r>
                        <a:rPr lang="sv-SE" sz="1400" u="none" strike="noStrike" dirty="0">
                          <a:effectLst/>
                        </a:rPr>
                        <a:t> 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185 673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290 114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Contributions research councils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110 243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290 114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Exhibition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261 103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261 103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Delegate Fee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1 558 029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779 014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Gala </a:t>
                      </a:r>
                      <a:r>
                        <a:rPr lang="sv-SE" sz="1400" u="none" strike="noStrike" dirty="0" err="1">
                          <a:effectLst/>
                        </a:rPr>
                        <a:t>dinner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Fee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0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145 057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effectLst/>
                        </a:rPr>
                        <a:t>TOTAL INCOME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>
                          <a:effectLst/>
                        </a:rPr>
                        <a:t>2 289 116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2 287 607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smtClean="0">
                          <a:effectLst/>
                        </a:rPr>
                        <a:t>EXPENDITURE - </a:t>
                      </a:r>
                      <a:r>
                        <a:rPr lang="sv-SE" sz="1400" b="0" u="none" strike="noStrike" dirty="0" smtClean="0">
                          <a:effectLst/>
                        </a:rPr>
                        <a:t>3</a:t>
                      </a:r>
                      <a:r>
                        <a:rPr lang="sv-SE" sz="1400" dirty="0" smtClean="0"/>
                        <a:t> 000 </a:t>
                      </a:r>
                      <a:r>
                        <a:rPr lang="sv-SE" sz="1400" dirty="0" err="1" smtClean="0"/>
                        <a:t>delegates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Venue Cost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488 762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488 762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Excursion</a:t>
                      </a:r>
                      <a:r>
                        <a:rPr lang="sv-SE" sz="1400" u="none" strike="noStrike" dirty="0">
                          <a:effectLst/>
                        </a:rPr>
                        <a:t> Day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110 243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110 243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Technic and decoration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123 473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123 473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PCO &amp; </a:t>
                      </a:r>
                      <a:r>
                        <a:rPr lang="sv-SE" sz="1400" u="none" strike="noStrike" dirty="0" err="1">
                          <a:effectLst/>
                        </a:rPr>
                        <a:t>staff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93 324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93 324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Invited delegates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37 657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31 251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1624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</a:rPr>
                        <a:t>Social </a:t>
                      </a:r>
                      <a:r>
                        <a:rPr lang="sv-SE" sz="1400" u="none" strike="noStrike" dirty="0" err="1">
                          <a:effectLst/>
                        </a:rPr>
                        <a:t>activities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362 643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362 643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Fee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to</a:t>
                      </a:r>
                      <a:r>
                        <a:rPr lang="sv-SE" sz="1400" u="none" strike="noStrike" dirty="0">
                          <a:effectLst/>
                        </a:rPr>
                        <a:t> IUFRO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155 803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194 754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Fund</a:t>
                      </a:r>
                      <a:r>
                        <a:rPr lang="sv-SE" sz="1400" u="none" strike="noStrike" dirty="0">
                          <a:effectLst/>
                        </a:rPr>
                        <a:t> for SPDC/SAP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104 441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348 137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Other costs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</a:rPr>
                        <a:t>69 950</a:t>
                      </a:r>
                      <a:endParaRPr lang="sv-SE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104 602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 err="1">
                          <a:effectLst/>
                        </a:rPr>
                        <a:t>Variable</a:t>
                      </a:r>
                      <a:r>
                        <a:rPr lang="sv-SE" sz="1400" u="none" strike="noStrike" dirty="0">
                          <a:effectLst/>
                        </a:rPr>
                        <a:t> </a:t>
                      </a:r>
                      <a:r>
                        <a:rPr lang="sv-SE" sz="1400" u="none" strike="noStrike" dirty="0" err="1">
                          <a:effectLst/>
                        </a:rPr>
                        <a:t>cost</a:t>
                      </a:r>
                      <a:r>
                        <a:rPr lang="sv-SE" sz="1400" u="none" strike="noStrike" dirty="0">
                          <a:effectLst/>
                        </a:rPr>
                        <a:t> per </a:t>
                      </a:r>
                      <a:r>
                        <a:rPr lang="sv-SE" sz="1400" u="none" strike="noStrike" dirty="0" err="1">
                          <a:effectLst/>
                        </a:rPr>
                        <a:t>delegate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701 496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</a:rPr>
                        <a:t>317 153</a:t>
                      </a:r>
                      <a:endParaRPr lang="sv-SE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23021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>
                          <a:effectLst/>
                        </a:rPr>
                        <a:t>TOTAL EXPENDITURE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2 262 877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2 253 253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219248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 err="1">
                          <a:effectLst/>
                        </a:rPr>
                        <a:t>Surplus</a:t>
                      </a:r>
                      <a:r>
                        <a:rPr lang="sv-SE" sz="1400" b="1" u="none" strike="noStrike" dirty="0">
                          <a:effectLst/>
                        </a:rPr>
                        <a:t>/deficit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>
                          <a:effectLst/>
                        </a:rPr>
                        <a:t>26 239</a:t>
                      </a:r>
                      <a:endParaRPr lang="sv-SE" sz="14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1" u="none" strike="noStrike" dirty="0">
                          <a:effectLst/>
                        </a:rPr>
                        <a:t>34 355</a:t>
                      </a:r>
                      <a:endParaRPr lang="sv-SE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3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 packages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077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674414" y="2316285"/>
            <a:ext cx="5853386" cy="393768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sv-SE" sz="2400" b="1" dirty="0" smtClean="0"/>
              <a:t>Practical</a:t>
            </a:r>
            <a:endParaRPr lang="sv-SE" sz="2400" b="1" dirty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 smtClean="0"/>
              <a:t>Delegate’s</a:t>
            </a:r>
            <a:r>
              <a:rPr lang="sv-SE" sz="2400" dirty="0" smtClean="0"/>
              <a:t> administration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Staff &amp; support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Health &amp; Security 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err="1" smtClean="0"/>
              <a:t>Sustainability</a:t>
            </a:r>
            <a:endParaRPr lang="sv-SE" sz="2400" dirty="0" smtClean="0"/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sv-SE" sz="2400" dirty="0" smtClean="0"/>
              <a:t>Logistics</a:t>
            </a:r>
          </a:p>
          <a:p>
            <a:pPr eaLnBrk="1" hangingPunct="1">
              <a:lnSpc>
                <a:spcPct val="90000"/>
              </a:lnSpc>
              <a:defRPr/>
            </a:pPr>
            <a:endParaRPr lang="sv-SE" dirty="0"/>
          </a:p>
          <a:p>
            <a:pPr marL="0" indent="0" eaLnBrk="1" hangingPunct="1">
              <a:buFontTx/>
              <a:buNone/>
              <a:defRPr/>
            </a:pPr>
            <a:endParaRPr lang="sv-S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Planning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congress</a:t>
            </a:r>
            <a:endParaRPr lang="sv-SE" dirty="0" smtClean="0"/>
          </a:p>
        </p:txBody>
      </p:sp>
      <p:sp>
        <p:nvSpPr>
          <p:cNvPr id="7175" name="Platshållare för sidfot 1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800" smtClean="0">
                <a:solidFill>
                  <a:schemeClr val="bg2"/>
                </a:solidFill>
                <a:latin typeface="Verdana" pitchFamily="34" charset="0"/>
              </a:rPr>
              <a:t>Tia Eriksson                                                      march 2013</a:t>
            </a:r>
          </a:p>
        </p:txBody>
      </p:sp>
    </p:spTree>
    <p:extLst>
      <p:ext uri="{BB962C8B-B14F-4D97-AF65-F5344CB8AC3E}">
        <p14:creationId xmlns:p14="http://schemas.microsoft.com/office/powerpoint/2010/main" val="15591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74414" y="2316285"/>
            <a:ext cx="3821386" cy="3937684"/>
          </a:xfrm>
        </p:spPr>
        <p:txBody>
          <a:bodyPr/>
          <a:lstStyle/>
          <a:p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</a:rPr>
              <a:t>Bronz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packages</a:t>
            </a:r>
          </a:p>
          <a:p>
            <a:r>
              <a:rPr lang="en-US" sz="1800" dirty="0" smtClean="0"/>
              <a:t>Exposure </a:t>
            </a:r>
            <a:r>
              <a:rPr lang="en-US" sz="1800" dirty="0"/>
              <a:t>on printed matter, the website, and </a:t>
            </a:r>
            <a:r>
              <a:rPr lang="en-US" sz="1800" dirty="0" smtClean="0"/>
              <a:t>in the congress hall</a:t>
            </a:r>
          </a:p>
          <a:p>
            <a:endParaRPr lang="en-US" sz="1800" dirty="0" smtClean="0"/>
          </a:p>
          <a:p>
            <a:endParaRPr lang="sv-SE" sz="1800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58839"/>
            <a:ext cx="3821113" cy="2865834"/>
          </a:xfr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 packages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32341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74414" y="2316285"/>
            <a:ext cx="3821386" cy="3937684"/>
          </a:xfrm>
        </p:spPr>
        <p:txBody>
          <a:bodyPr/>
          <a:lstStyle/>
          <a:p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</a:rPr>
              <a:t>Bronz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packages</a:t>
            </a:r>
          </a:p>
          <a:p>
            <a:r>
              <a:rPr lang="en-US" sz="1800" dirty="0" smtClean="0"/>
              <a:t>Exposure </a:t>
            </a:r>
            <a:r>
              <a:rPr lang="en-US" sz="1800" dirty="0"/>
              <a:t>on printed matter, the website, and </a:t>
            </a:r>
            <a:r>
              <a:rPr lang="en-US" sz="1800" dirty="0" smtClean="0"/>
              <a:t>in the congress hall</a:t>
            </a:r>
          </a:p>
          <a:p>
            <a:endParaRPr lang="en-US" sz="1800" dirty="0" smtClean="0"/>
          </a:p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Silver packages</a:t>
            </a:r>
          </a:p>
          <a:p>
            <a:r>
              <a:rPr lang="en-US" sz="1800" dirty="0" smtClean="0"/>
              <a:t>A sponsorship </a:t>
            </a:r>
            <a:r>
              <a:rPr lang="en-US" sz="1800" dirty="0"/>
              <a:t>program </a:t>
            </a:r>
            <a:r>
              <a:rPr lang="en-US" sz="1800" dirty="0" smtClean="0"/>
              <a:t>including </a:t>
            </a:r>
            <a:r>
              <a:rPr lang="en-US" sz="1800" dirty="0"/>
              <a:t>access to a sponsor’s </a:t>
            </a:r>
            <a:r>
              <a:rPr lang="en-US" sz="1800" dirty="0" smtClean="0"/>
              <a:t>host </a:t>
            </a:r>
          </a:p>
          <a:p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 packages</a:t>
            </a:r>
            <a:endParaRPr lang="sv-SE" dirty="0"/>
          </a:p>
        </p:txBody>
      </p:sp>
      <p:pic>
        <p:nvPicPr>
          <p:cNvPr id="7" name="Platshållare för innehåll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58839"/>
            <a:ext cx="3821113" cy="2865834"/>
          </a:xfrm>
        </p:spPr>
      </p:pic>
    </p:spTree>
    <p:extLst>
      <p:ext uri="{BB962C8B-B14F-4D97-AF65-F5344CB8AC3E}">
        <p14:creationId xmlns:p14="http://schemas.microsoft.com/office/powerpoint/2010/main" val="526351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674414" y="2316285"/>
            <a:ext cx="3821386" cy="3937684"/>
          </a:xfrm>
        </p:spPr>
        <p:txBody>
          <a:bodyPr/>
          <a:lstStyle/>
          <a:p>
            <a:r>
              <a:rPr lang="en-US" sz="1800" b="1" dirty="0" err="1" smtClean="0">
                <a:solidFill>
                  <a:schemeClr val="accent4">
                    <a:lumMod val="75000"/>
                  </a:schemeClr>
                </a:solidFill>
              </a:rPr>
              <a:t>Bronz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packages</a:t>
            </a:r>
          </a:p>
          <a:p>
            <a:r>
              <a:rPr lang="en-US" sz="1800" dirty="0" smtClean="0"/>
              <a:t>Exposure </a:t>
            </a:r>
            <a:r>
              <a:rPr lang="en-US" sz="1800" dirty="0"/>
              <a:t>on printed matter, the website, and </a:t>
            </a:r>
            <a:r>
              <a:rPr lang="en-US" sz="1800" dirty="0" smtClean="0"/>
              <a:t>in the congress hall</a:t>
            </a:r>
          </a:p>
          <a:p>
            <a:endParaRPr lang="en-US" sz="1800" dirty="0" smtClean="0"/>
          </a:p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</a:rPr>
              <a:t>Silver packages</a:t>
            </a:r>
          </a:p>
          <a:p>
            <a:r>
              <a:rPr lang="en-US" sz="1800" dirty="0" smtClean="0"/>
              <a:t>A sponsorship program including access to a sponsor’s host </a:t>
            </a:r>
          </a:p>
          <a:p>
            <a:endParaRPr lang="en-US" sz="18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Gold packages</a:t>
            </a:r>
          </a:p>
          <a:p>
            <a:r>
              <a:rPr lang="en-US" sz="1800" dirty="0" smtClean="0"/>
              <a:t>A private meeting room, </a:t>
            </a:r>
          </a:p>
          <a:p>
            <a:r>
              <a:rPr lang="en-US" sz="1800" dirty="0" smtClean="0"/>
              <a:t>a dedicated sponsor’s host and an front position in the exhibition</a:t>
            </a:r>
          </a:p>
          <a:p>
            <a:endParaRPr lang="sv-SE" sz="180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 packages</a:t>
            </a:r>
            <a:endParaRPr lang="sv-SE" dirty="0"/>
          </a:p>
        </p:txBody>
      </p:sp>
      <p:pic>
        <p:nvPicPr>
          <p:cNvPr id="6" name="Platshållare för innehåll 4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58839"/>
            <a:ext cx="3821113" cy="2865834"/>
          </a:xfrm>
        </p:spPr>
      </p:pic>
    </p:spTree>
    <p:extLst>
      <p:ext uri="{BB962C8B-B14F-4D97-AF65-F5344CB8AC3E}">
        <p14:creationId xmlns:p14="http://schemas.microsoft.com/office/powerpoint/2010/main" val="17063799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support to </a:t>
            </a:r>
            <a:r>
              <a:rPr lang="en-US" dirty="0"/>
              <a:t>IUFRO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84895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support </a:t>
            </a:r>
            <a:r>
              <a:rPr lang="en-US" dirty="0" smtClean="0"/>
              <a:t>IUFRO – Scenario 2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4413" y="2313909"/>
            <a:ext cx="7905915" cy="381225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25 </a:t>
            </a:r>
            <a:r>
              <a:rPr lang="en-US" dirty="0"/>
              <a:t>% of the registration fee for every delegate has been set </a:t>
            </a:r>
            <a:r>
              <a:rPr lang="en-US" dirty="0" smtClean="0"/>
              <a:t>aside to </a:t>
            </a:r>
            <a:r>
              <a:rPr lang="en-US" dirty="0"/>
              <a:t>support IUFRO in the organizing of the </a:t>
            </a:r>
            <a:r>
              <a:rPr lang="en-US" dirty="0" smtClean="0"/>
              <a:t>scientific content. 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sv-S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22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support </a:t>
            </a:r>
            <a:r>
              <a:rPr lang="en-US" dirty="0" smtClean="0"/>
              <a:t>IUFRO – Scenario 2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4413" y="2313909"/>
            <a:ext cx="7905915" cy="381225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25 </a:t>
            </a:r>
            <a:r>
              <a:rPr lang="en-US" dirty="0"/>
              <a:t>% of the registration fee for every delegate has been set </a:t>
            </a:r>
            <a:r>
              <a:rPr lang="en-US" dirty="0" smtClean="0"/>
              <a:t>aside to </a:t>
            </a:r>
            <a:r>
              <a:rPr lang="en-US" dirty="0"/>
              <a:t>support IUFRO in the organizing of the </a:t>
            </a:r>
            <a:r>
              <a:rPr lang="en-US" dirty="0" smtClean="0"/>
              <a:t>scientific content. 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350 000 </a:t>
            </a:r>
            <a:r>
              <a:rPr lang="sv-SE" dirty="0"/>
              <a:t>€ </a:t>
            </a:r>
            <a:r>
              <a:rPr lang="sv-SE" dirty="0" smtClean="0"/>
              <a:t>for</a:t>
            </a:r>
            <a:r>
              <a:rPr lang="en-US" dirty="0" smtClean="0"/>
              <a:t> </a:t>
            </a:r>
            <a:r>
              <a:rPr lang="en-US" dirty="0"/>
              <a:t>a stronger scientist assistance </a:t>
            </a:r>
            <a:r>
              <a:rPr lang="en-US" dirty="0" err="1"/>
              <a:t>programme</a:t>
            </a:r>
            <a:r>
              <a:rPr lang="en-US" dirty="0"/>
              <a:t> for delegates from developing </a:t>
            </a:r>
            <a:r>
              <a:rPr lang="en-US" dirty="0" smtClean="0"/>
              <a:t>countries (</a:t>
            </a:r>
            <a:r>
              <a:rPr lang="sv-SE" dirty="0" smtClean="0"/>
              <a:t>SPDC/SAP)</a:t>
            </a:r>
            <a:r>
              <a:rPr lang="en-US" dirty="0" smtClean="0"/>
              <a:t>.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sv-S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55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support </a:t>
            </a:r>
            <a:r>
              <a:rPr lang="en-US" dirty="0" smtClean="0"/>
              <a:t>IUFRO – Scenario 2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4413" y="2313909"/>
            <a:ext cx="7905915" cy="381225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25 </a:t>
            </a:r>
            <a:r>
              <a:rPr lang="en-US" dirty="0"/>
              <a:t>% of the registration fee for every delegate has been set </a:t>
            </a:r>
            <a:r>
              <a:rPr lang="en-US" dirty="0" smtClean="0"/>
              <a:t>aside to </a:t>
            </a:r>
            <a:r>
              <a:rPr lang="en-US" dirty="0"/>
              <a:t>support IUFRO in the organizing of the </a:t>
            </a:r>
            <a:r>
              <a:rPr lang="en-US" dirty="0" smtClean="0"/>
              <a:t>scientific content. 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350 000 </a:t>
            </a:r>
            <a:r>
              <a:rPr lang="sv-SE" dirty="0"/>
              <a:t>€ </a:t>
            </a:r>
            <a:r>
              <a:rPr lang="sv-SE" dirty="0" smtClean="0"/>
              <a:t>for</a:t>
            </a:r>
            <a:r>
              <a:rPr lang="en-US" dirty="0" smtClean="0"/>
              <a:t> </a:t>
            </a:r>
            <a:r>
              <a:rPr lang="en-US" dirty="0"/>
              <a:t>a stronger scientist assistance </a:t>
            </a:r>
            <a:r>
              <a:rPr lang="en-US" dirty="0" err="1"/>
              <a:t>programme</a:t>
            </a:r>
            <a:r>
              <a:rPr lang="en-US" dirty="0"/>
              <a:t> for delegates from developing </a:t>
            </a:r>
            <a:r>
              <a:rPr lang="en-US" dirty="0" smtClean="0"/>
              <a:t>countries (</a:t>
            </a:r>
            <a:r>
              <a:rPr lang="sv-SE" dirty="0" smtClean="0"/>
              <a:t>SPDC/SAP)</a:t>
            </a:r>
            <a:r>
              <a:rPr lang="en-US" dirty="0" smtClean="0"/>
              <a:t>.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/>
              <a:t>Possible </a:t>
            </a:r>
            <a:r>
              <a:rPr lang="en-US" dirty="0"/>
              <a:t>surplus is added to the fund for </a:t>
            </a:r>
            <a:r>
              <a:rPr lang="sv-SE" dirty="0"/>
              <a:t>SPDC/</a:t>
            </a:r>
            <a:r>
              <a:rPr lang="en-US" dirty="0" smtClean="0"/>
              <a:t>SAP</a:t>
            </a:r>
            <a:r>
              <a:rPr lang="en-US" dirty="0"/>
              <a:t>.</a:t>
            </a:r>
            <a:endParaRPr lang="sv-SE" dirty="0"/>
          </a:p>
          <a:p>
            <a:pPr marL="342900" indent="-342900">
              <a:buFont typeface="Arial" pitchFamily="34" charset="0"/>
              <a:buChar char="•"/>
            </a:pPr>
            <a:endParaRPr lang="sv-S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4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cover of the expenses</a:t>
            </a:r>
            <a:endParaRPr lang="sv-SE" dirty="0"/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95727"/>
              </p:ext>
            </p:extLst>
          </p:nvPr>
        </p:nvGraphicFramePr>
        <p:xfrm>
          <a:off x="674414" y="2325154"/>
          <a:ext cx="7794624" cy="3087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9"/>
                <a:gridCol w="2342367"/>
                <a:gridCol w="1880348"/>
              </a:tblGrid>
              <a:tr h="862546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Income</a:t>
                      </a:r>
                      <a:endParaRPr lang="sv-SE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endParaRPr lang="sv-SE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Scenario 1 (%)</a:t>
                      </a:r>
                    </a:p>
                    <a:p>
                      <a:pPr algn="ctr" fontAlgn="b"/>
                      <a:endParaRPr lang="sv-SE" sz="2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Scenario 2 (%)</a:t>
                      </a:r>
                    </a:p>
                    <a:p>
                      <a:pPr algn="ctr" fontAlgn="b"/>
                      <a:endParaRPr lang="sv-SE" sz="2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 dirty="0">
                          <a:effectLst/>
                          <a:latin typeface="Arial"/>
                        </a:rPr>
                        <a:t>Sponsorship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>
                          <a:effectLst/>
                          <a:latin typeface="Arial"/>
                        </a:rPr>
                        <a:t>23%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 dirty="0" err="1">
                          <a:effectLst/>
                          <a:latin typeface="Arial"/>
                        </a:rPr>
                        <a:t>Contribution</a:t>
                      </a:r>
                      <a:r>
                        <a:rPr lang="sv-SE" sz="2000" b="0" i="0" u="none" strike="noStrike" dirty="0">
                          <a:effectLst/>
                          <a:latin typeface="Arial"/>
                        </a:rPr>
                        <a:t> SAP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13%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>
                          <a:effectLst/>
                          <a:latin typeface="Arial"/>
                        </a:rPr>
                        <a:t>Contributions research councils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13%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 dirty="0" err="1">
                          <a:effectLst/>
                          <a:latin typeface="Arial"/>
                        </a:rPr>
                        <a:t>Exhibition</a:t>
                      </a:r>
                      <a:endParaRPr lang="sv-SE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>
                          <a:effectLst/>
                          <a:latin typeface="Arial"/>
                        </a:rPr>
                        <a:t>Delegate Fee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68%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34%</a:t>
                      </a:r>
                    </a:p>
                  </a:txBody>
                  <a:tcPr marL="0" marR="0" marT="0" marB="0" anchor="b"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 dirty="0">
                          <a:effectLst/>
                          <a:latin typeface="Arial"/>
                        </a:rPr>
                        <a:t>Gala </a:t>
                      </a:r>
                      <a:r>
                        <a:rPr lang="sv-SE" sz="2000" b="0" i="0" u="none" strike="noStrike" dirty="0" err="1">
                          <a:effectLst/>
                          <a:latin typeface="Arial"/>
                        </a:rPr>
                        <a:t>dinner</a:t>
                      </a:r>
                      <a:r>
                        <a:rPr lang="sv-SE" sz="2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sv-SE" sz="2000" b="0" i="0" u="none" strike="noStrike" dirty="0" err="1">
                          <a:effectLst/>
                          <a:latin typeface="Arial"/>
                        </a:rPr>
                        <a:t>Fee</a:t>
                      </a:r>
                      <a:endParaRPr lang="sv-SE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b="0" i="0" u="none" strike="noStrike" dirty="0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0" marR="0" marT="0" marB="0" anchor="b">
                    <a:solidFill>
                      <a:srgbClr val="9FCFD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191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1"/>
                </a:solidFill>
              </a:rPr>
              <a:t>SLU </a:t>
            </a:r>
            <a:r>
              <a:rPr lang="sv-SE" dirty="0">
                <a:solidFill>
                  <a:schemeClr val="accent1"/>
                </a:solidFill>
              </a:rPr>
              <a:t>(8</a:t>
            </a:r>
            <a:r>
              <a:rPr lang="sv-SE" dirty="0" smtClean="0">
                <a:solidFill>
                  <a:schemeClr val="accent1"/>
                </a:solidFill>
              </a:rPr>
              <a:t>)</a:t>
            </a:r>
          </a:p>
          <a:p>
            <a:endParaRPr lang="sv-SE" b="1" dirty="0">
              <a:solidFill>
                <a:schemeClr val="accent1"/>
              </a:solidFill>
            </a:endParaRPr>
          </a:p>
          <a:p>
            <a:r>
              <a:rPr lang="sv-SE" b="1" dirty="0">
                <a:solidFill>
                  <a:schemeClr val="accent1"/>
                </a:solidFill>
              </a:rPr>
              <a:t>Holmen </a:t>
            </a:r>
            <a:r>
              <a:rPr lang="sv-SE" b="1" dirty="0" smtClean="0">
                <a:solidFill>
                  <a:schemeClr val="accent1"/>
                </a:solidFill>
              </a:rPr>
              <a:t>Skog</a:t>
            </a:r>
          </a:p>
          <a:p>
            <a:endParaRPr lang="sv-SE" dirty="0" smtClean="0">
              <a:solidFill>
                <a:schemeClr val="accent1"/>
              </a:solidFill>
            </a:endParaRPr>
          </a:p>
          <a:p>
            <a:r>
              <a:rPr lang="sv-SE" b="1" dirty="0">
                <a:solidFill>
                  <a:schemeClr val="accent1"/>
                </a:solidFill>
              </a:rPr>
              <a:t>Luleå University </a:t>
            </a:r>
            <a:r>
              <a:rPr lang="sv-SE" b="1" dirty="0" err="1">
                <a:solidFill>
                  <a:schemeClr val="accent1"/>
                </a:solidFill>
              </a:rPr>
              <a:t>of</a:t>
            </a:r>
            <a:r>
              <a:rPr lang="sv-SE" b="1" dirty="0">
                <a:solidFill>
                  <a:schemeClr val="accent1"/>
                </a:solidFill>
              </a:rPr>
              <a:t> </a:t>
            </a:r>
            <a:r>
              <a:rPr lang="sv-SE" b="1" dirty="0" err="1" smtClean="0">
                <a:solidFill>
                  <a:schemeClr val="accent1"/>
                </a:solidFill>
              </a:rPr>
              <a:t>Technology</a:t>
            </a:r>
            <a:endParaRPr lang="sv-SE" b="1" dirty="0" smtClean="0">
              <a:solidFill>
                <a:schemeClr val="accent1"/>
              </a:solidFill>
            </a:endParaRPr>
          </a:p>
          <a:p>
            <a:endParaRPr lang="sv-SE" b="1" dirty="0">
              <a:solidFill>
                <a:schemeClr val="accent1"/>
              </a:solidFill>
            </a:endParaRPr>
          </a:p>
          <a:p>
            <a:r>
              <a:rPr lang="sv-SE" b="1" dirty="0">
                <a:solidFill>
                  <a:schemeClr val="accent1"/>
                </a:solidFill>
              </a:rPr>
              <a:t>The Swedish research council, </a:t>
            </a:r>
          </a:p>
          <a:p>
            <a:r>
              <a:rPr lang="sv-SE" b="1" dirty="0" smtClean="0">
                <a:solidFill>
                  <a:schemeClr val="accent1"/>
                </a:solidFill>
              </a:rPr>
              <a:t>FORMAS</a:t>
            </a:r>
            <a:endParaRPr lang="sv-SE" b="1" dirty="0">
              <a:solidFill>
                <a:schemeClr val="accent1"/>
              </a:solidFill>
            </a:endParaRPr>
          </a:p>
          <a:p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1"/>
                </a:solidFill>
              </a:rPr>
              <a:t>The </a:t>
            </a:r>
            <a:r>
              <a:rPr lang="sv-SE" b="1" dirty="0" err="1">
                <a:solidFill>
                  <a:schemeClr val="accent1"/>
                </a:solidFill>
              </a:rPr>
              <a:t>Forestry</a:t>
            </a:r>
            <a:r>
              <a:rPr lang="sv-SE" b="1" dirty="0">
                <a:solidFill>
                  <a:schemeClr val="accent1"/>
                </a:solidFill>
              </a:rPr>
              <a:t> Research </a:t>
            </a:r>
            <a:r>
              <a:rPr lang="sv-SE" b="1" dirty="0" err="1">
                <a:solidFill>
                  <a:schemeClr val="accent1"/>
                </a:solidFill>
              </a:rPr>
              <a:t>Institute</a:t>
            </a:r>
            <a:r>
              <a:rPr lang="sv-SE" b="1" dirty="0">
                <a:solidFill>
                  <a:schemeClr val="accent1"/>
                </a:solidFill>
              </a:rPr>
              <a:t>, </a:t>
            </a:r>
            <a:r>
              <a:rPr lang="sv-SE" b="1" dirty="0" err="1" smtClean="0">
                <a:solidFill>
                  <a:schemeClr val="accent1"/>
                </a:solidFill>
              </a:rPr>
              <a:t>SkogForsk</a:t>
            </a:r>
            <a:endParaRPr lang="sv-SE" b="1" dirty="0" smtClean="0">
              <a:solidFill>
                <a:schemeClr val="accent1"/>
              </a:solidFill>
            </a:endParaRPr>
          </a:p>
          <a:p>
            <a:endParaRPr lang="sv-SE" b="1" dirty="0">
              <a:solidFill>
                <a:schemeClr val="accent1"/>
              </a:solidFill>
            </a:endParaRPr>
          </a:p>
          <a:p>
            <a:r>
              <a:rPr lang="sv-SE" b="1" dirty="0">
                <a:solidFill>
                  <a:schemeClr val="accent1"/>
                </a:solidFill>
              </a:rPr>
              <a:t>The Swedish Forest Agency</a:t>
            </a:r>
          </a:p>
          <a:p>
            <a:endParaRPr lang="sv-SE" b="1" dirty="0" smtClean="0">
              <a:solidFill>
                <a:schemeClr val="accent1"/>
              </a:solidFill>
            </a:endParaRPr>
          </a:p>
          <a:p>
            <a:r>
              <a:rPr lang="sv-SE" b="1" dirty="0" err="1">
                <a:solidFill>
                  <a:schemeClr val="accent1"/>
                </a:solidFill>
              </a:rPr>
              <a:t>Linnaeus</a:t>
            </a:r>
            <a:r>
              <a:rPr lang="sv-SE" b="1" dirty="0">
                <a:solidFill>
                  <a:schemeClr val="accent1"/>
                </a:solidFill>
              </a:rPr>
              <a:t> University, Växjö</a:t>
            </a:r>
          </a:p>
          <a:p>
            <a:endParaRPr lang="sv-SE" b="1" dirty="0">
              <a:solidFill>
                <a:schemeClr val="accent1"/>
              </a:solidFill>
            </a:endParaRPr>
          </a:p>
          <a:p>
            <a:r>
              <a:rPr lang="sv-SE" b="1" dirty="0">
                <a:solidFill>
                  <a:schemeClr val="accent1"/>
                </a:solidFill>
              </a:rPr>
              <a:t>The Royal Swedish Academy </a:t>
            </a:r>
            <a:r>
              <a:rPr lang="sv-SE" b="1" dirty="0" err="1">
                <a:solidFill>
                  <a:schemeClr val="accent1"/>
                </a:solidFill>
              </a:rPr>
              <a:t>of</a:t>
            </a:r>
            <a:r>
              <a:rPr lang="sv-SE" b="1" dirty="0">
                <a:solidFill>
                  <a:schemeClr val="accent1"/>
                </a:solidFill>
              </a:rPr>
              <a:t> </a:t>
            </a:r>
            <a:r>
              <a:rPr lang="sv-SE" b="1" dirty="0" err="1" smtClean="0">
                <a:solidFill>
                  <a:schemeClr val="accent1"/>
                </a:solidFill>
              </a:rPr>
              <a:t>Agriculture</a:t>
            </a:r>
            <a:r>
              <a:rPr lang="sv-SE" b="1" dirty="0" smtClean="0">
                <a:solidFill>
                  <a:schemeClr val="accent1"/>
                </a:solidFill>
              </a:rPr>
              <a:t> </a:t>
            </a:r>
            <a:r>
              <a:rPr lang="sv-SE" b="1" dirty="0">
                <a:solidFill>
                  <a:schemeClr val="accent1"/>
                </a:solidFill>
              </a:rPr>
              <a:t>and </a:t>
            </a:r>
            <a:r>
              <a:rPr lang="sv-SE" b="1" dirty="0" err="1">
                <a:solidFill>
                  <a:schemeClr val="accent1"/>
                </a:solidFill>
              </a:rPr>
              <a:t>Forestry</a:t>
            </a:r>
            <a:endParaRPr lang="sv-SE" b="1" dirty="0">
              <a:solidFill>
                <a:schemeClr val="accent1"/>
              </a:solidFill>
            </a:endParaRPr>
          </a:p>
          <a:p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74414" y="1450350"/>
            <a:ext cx="8266386" cy="8023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/>
              <a:t>Swedish </a:t>
            </a:r>
            <a:r>
              <a:rPr lang="en-US" dirty="0" smtClean="0"/>
              <a:t>National IUFRO Group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68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9" descr="ak-logoty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96" y="2379738"/>
            <a:ext cx="3559017" cy="355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Our PCO:</a:t>
            </a:r>
            <a:endParaRPr lang="sv-SE" sz="3200" b="1" dirty="0"/>
          </a:p>
        </p:txBody>
      </p:sp>
    </p:spTree>
    <p:extLst>
      <p:ext uri="{BB962C8B-B14F-4D97-AF65-F5344CB8AC3E}">
        <p14:creationId xmlns:p14="http://schemas.microsoft.com/office/powerpoint/2010/main" val="39630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kärmavbild 2013-03-22 kl. 2.17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57662"/>
            <a:ext cx="4751172" cy="5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5776"/>
      </p:ext>
    </p:extLst>
  </p:cSld>
  <p:clrMapOvr>
    <a:masterClrMapping/>
  </p:clrMapOvr>
</p:sld>
</file>

<file path=ppt/theme/theme1.xml><?xml version="1.0" encoding="utf-8"?>
<a:theme xmlns:a="http://schemas.openxmlformats.org/drawingml/2006/main" name="SLU_Mall_2012">
  <a:themeElements>
    <a:clrScheme name="Anpassad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FAFC7"/>
      </a:accent1>
      <a:accent2>
        <a:srgbClr val="C5BE00"/>
      </a:accent2>
      <a:accent3>
        <a:srgbClr val="B08DBC"/>
      </a:accent3>
      <a:accent4>
        <a:srgbClr val="E8AC02"/>
      </a:accent4>
      <a:accent5>
        <a:srgbClr val="E0DDD7"/>
      </a:accent5>
      <a:accent6>
        <a:srgbClr val="868688"/>
      </a:accent6>
      <a:hlink>
        <a:srgbClr val="1B52FF"/>
      </a:hlink>
      <a:folHlink>
        <a:srgbClr val="61A0FF"/>
      </a:folHlink>
    </a:clrScheme>
    <a:fontScheme name="Väsentlig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LU_Mall_2012">
  <a:themeElements>
    <a:clrScheme name="Anpassad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FAFC7"/>
      </a:accent1>
      <a:accent2>
        <a:srgbClr val="C5BE00"/>
      </a:accent2>
      <a:accent3>
        <a:srgbClr val="B08DBC"/>
      </a:accent3>
      <a:accent4>
        <a:srgbClr val="E8AC02"/>
      </a:accent4>
      <a:accent5>
        <a:srgbClr val="E0DDD7"/>
      </a:accent5>
      <a:accent6>
        <a:srgbClr val="868688"/>
      </a:accent6>
      <a:hlink>
        <a:srgbClr val="1B52FF"/>
      </a:hlink>
      <a:folHlink>
        <a:srgbClr val="61A0FF"/>
      </a:folHlink>
    </a:clrScheme>
    <a:fontScheme name="Väsentlig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1806</TotalTime>
  <Words>1465</Words>
  <Application>Microsoft Office PowerPoint</Application>
  <PresentationFormat>Bildspel på skärmen (4:3)</PresentationFormat>
  <Paragraphs>508</Paragraphs>
  <Slides>69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69</vt:i4>
      </vt:variant>
    </vt:vector>
  </HeadingPairs>
  <TitlesOfParts>
    <vt:vector size="71" baseType="lpstr">
      <vt:lpstr>SLU_Mall_2012</vt:lpstr>
      <vt:lpstr>1_SLU_Mall_2012</vt:lpstr>
      <vt:lpstr>PowerPoint-presentation</vt:lpstr>
      <vt:lpstr>Organization</vt:lpstr>
      <vt:lpstr>Planning of the congress</vt:lpstr>
      <vt:lpstr>Planning of the congress</vt:lpstr>
      <vt:lpstr>Planning of the congress</vt:lpstr>
      <vt:lpstr>Planning of the congress</vt:lpstr>
      <vt:lpstr>The Swedish National IUFRO Group </vt:lpstr>
      <vt:lpstr>Our PCO:</vt:lpstr>
      <vt:lpstr>PowerPoint-presentation</vt:lpstr>
      <vt:lpstr>Congress Organizing Committee</vt:lpstr>
      <vt:lpstr>Congress Organizing Committee</vt:lpstr>
      <vt:lpstr> Support</vt:lpstr>
      <vt:lpstr>Professional Excursions </vt:lpstr>
      <vt:lpstr>Post congress excursions</vt:lpstr>
      <vt:lpstr>Post Congress tour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Post Congress tour</vt:lpstr>
      <vt:lpstr>PowerPoint-presentation</vt:lpstr>
      <vt:lpstr>PowerPoint-presentation</vt:lpstr>
      <vt:lpstr>Post Congress tour</vt:lpstr>
      <vt:lpstr>PowerPoint-presentation</vt:lpstr>
      <vt:lpstr>PowerPoint-presentation</vt:lpstr>
      <vt:lpstr>Post Congress tour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 congress excursion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In-congress excursions</vt:lpstr>
      <vt:lpstr>In-congress excursions</vt:lpstr>
      <vt:lpstr>PowerPoint-presentation</vt:lpstr>
      <vt:lpstr>The financial plan</vt:lpstr>
      <vt:lpstr>The financial plan</vt:lpstr>
      <vt:lpstr>Key elements of the budget</vt:lpstr>
      <vt:lpstr>Budget € - 2 000 delegates</vt:lpstr>
      <vt:lpstr>Budget € - 2 000 delegates</vt:lpstr>
      <vt:lpstr>Budget € - 2 000 delegates</vt:lpstr>
      <vt:lpstr>Budget € - 3 000 delegates</vt:lpstr>
      <vt:lpstr>Budget € - 3 000 delegates</vt:lpstr>
      <vt:lpstr>Budget € - 3 000 delegates</vt:lpstr>
      <vt:lpstr>Sponsor packages</vt:lpstr>
      <vt:lpstr>Sponsor packages</vt:lpstr>
      <vt:lpstr>Sponsor packages</vt:lpstr>
      <vt:lpstr>Sponsor packages</vt:lpstr>
      <vt:lpstr>PowerPoint-presentation</vt:lpstr>
      <vt:lpstr>The support to IUFRO</vt:lpstr>
      <vt:lpstr>To support IUFRO – Scenario 2 </vt:lpstr>
      <vt:lpstr>To support IUFRO – Scenario 2 </vt:lpstr>
      <vt:lpstr>To support IUFRO – Scenario 2 </vt:lpstr>
      <vt:lpstr>The cover of the expenses</vt:lpstr>
      <vt:lpstr>PowerPoint-presentation</vt:lpstr>
    </vt:vector>
  </TitlesOfParts>
  <Company>SLU, Kommunikationsavdelningen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Viktor Wrange</dc:creator>
  <cp:lastModifiedBy>Fredrik Ingemarson</cp:lastModifiedBy>
  <cp:revision>68</cp:revision>
  <dcterms:created xsi:type="dcterms:W3CDTF">2012-11-27T12:17:56Z</dcterms:created>
  <dcterms:modified xsi:type="dcterms:W3CDTF">2013-03-23T09:32:05Z</dcterms:modified>
</cp:coreProperties>
</file>